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257" r:id="rId3"/>
    <p:sldId id="258" r:id="rId4"/>
    <p:sldId id="259" r:id="rId5"/>
    <p:sldId id="291" r:id="rId6"/>
    <p:sldId id="276" r:id="rId7"/>
    <p:sldId id="290" r:id="rId8"/>
    <p:sldId id="296" r:id="rId9"/>
    <p:sldId id="277" r:id="rId10"/>
    <p:sldId id="278" r:id="rId11"/>
    <p:sldId id="279" r:id="rId12"/>
    <p:sldId id="295" r:id="rId13"/>
    <p:sldId id="281" r:id="rId14"/>
    <p:sldId id="282" r:id="rId15"/>
    <p:sldId id="283" r:id="rId16"/>
    <p:sldId id="285" r:id="rId17"/>
    <p:sldId id="286" r:id="rId18"/>
    <p:sldId id="287" r:id="rId19"/>
    <p:sldId id="288" r:id="rId20"/>
    <p:sldId id="265" r:id="rId21"/>
    <p:sldId id="302" r:id="rId22"/>
    <p:sldId id="292" r:id="rId23"/>
    <p:sldId id="289" r:id="rId24"/>
    <p:sldId id="303" r:id="rId25"/>
    <p:sldId id="297" r:id="rId26"/>
    <p:sldId id="299" r:id="rId27"/>
    <p:sldId id="307" r:id="rId28"/>
    <p:sldId id="300" r:id="rId29"/>
    <p:sldId id="301" r:id="rId30"/>
    <p:sldId id="305" r:id="rId31"/>
    <p:sldId id="310" r:id="rId32"/>
    <p:sldId id="309" r:id="rId33"/>
    <p:sldId id="308" r:id="rId34"/>
    <p:sldId id="311" r:id="rId35"/>
    <p:sldId id="328" r:id="rId36"/>
    <p:sldId id="329" r:id="rId37"/>
    <p:sldId id="330" r:id="rId38"/>
    <p:sldId id="312" r:id="rId39"/>
    <p:sldId id="313" r:id="rId40"/>
    <p:sldId id="314" r:id="rId41"/>
    <p:sldId id="317" r:id="rId42"/>
    <p:sldId id="315" r:id="rId43"/>
    <p:sldId id="316" r:id="rId44"/>
    <p:sldId id="319" r:id="rId45"/>
    <p:sldId id="318" r:id="rId46"/>
    <p:sldId id="325" r:id="rId47"/>
    <p:sldId id="326" r:id="rId48"/>
    <p:sldId id="320" r:id="rId49"/>
    <p:sldId id="321" r:id="rId50"/>
    <p:sldId id="322" r:id="rId51"/>
    <p:sldId id="323" r:id="rId52"/>
    <p:sldId id="324" r:id="rId53"/>
    <p:sldId id="327"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52" autoAdjust="0"/>
    <p:restoredTop sz="77638" autoAdjust="0"/>
  </p:normalViewPr>
  <p:slideViewPr>
    <p:cSldViewPr snapToGrid="0">
      <p:cViewPr varScale="1">
        <p:scale>
          <a:sx n="77" d="100"/>
          <a:sy n="77" d="100"/>
        </p:scale>
        <p:origin x="78"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9DE47B-A05E-4E87-8688-FC7A0288DACD}" type="datetimeFigureOut">
              <a:rPr lang="en-US" smtClean="0"/>
              <a:t>3/23/2020</a:t>
            </a:fld>
            <a:endParaRPr 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8DC6B6-7EC1-446B-83E4-B1295E49A93E}" type="slidenum">
              <a:rPr lang="en-US" smtClean="0"/>
              <a:t>‹#›</a:t>
            </a:fld>
            <a:endParaRPr lang="en-US"/>
          </a:p>
        </p:txBody>
      </p:sp>
    </p:spTree>
    <p:extLst>
      <p:ext uri="{BB962C8B-B14F-4D97-AF65-F5344CB8AC3E}">
        <p14:creationId xmlns:p14="http://schemas.microsoft.com/office/powerpoint/2010/main" val="416162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灯片编号占位符 3"/>
          <p:cNvSpPr>
            <a:spLocks noGrp="1"/>
          </p:cNvSpPr>
          <p:nvPr>
            <p:ph type="sldNum" sz="quarter" idx="10"/>
          </p:nvPr>
        </p:nvSpPr>
        <p:spPr/>
        <p:txBody>
          <a:bodyPr/>
          <a:lstStyle/>
          <a:p>
            <a:fld id="{818DC6B6-7EC1-446B-83E4-B1295E49A93E}" type="slidenum">
              <a:rPr lang="en-US" smtClean="0"/>
              <a:t>22</a:t>
            </a:fld>
            <a:endParaRPr lang="en-US"/>
          </a:p>
        </p:txBody>
      </p:sp>
    </p:spTree>
    <p:extLst>
      <p:ext uri="{BB962C8B-B14F-4D97-AF65-F5344CB8AC3E}">
        <p14:creationId xmlns:p14="http://schemas.microsoft.com/office/powerpoint/2010/main" val="2674725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Distorted Wave Born Approximation, DWBA</a:t>
            </a:r>
          </a:p>
          <a:p>
            <a:r>
              <a:rPr lang="en-US" dirty="0" smtClean="0">
                <a:latin typeface="Times New Roman" panose="02020603050405020304" pitchFamily="18" charset="0"/>
                <a:cs typeface="Times New Roman" panose="02020603050405020304" pitchFamily="18" charset="0"/>
              </a:rPr>
              <a:t>Coupled Channel Born Approximation, CCBA</a:t>
            </a:r>
          </a:p>
          <a:p>
            <a:r>
              <a:rPr lang="en-US" dirty="0" smtClean="0">
                <a:latin typeface="Times New Roman" panose="02020603050405020304" pitchFamily="18" charset="0"/>
                <a:cs typeface="Times New Roman" panose="02020603050405020304" pitchFamily="18" charset="0"/>
              </a:rPr>
              <a:t>Coupled Reaction Channels, CRC</a:t>
            </a:r>
          </a:p>
        </p:txBody>
      </p:sp>
      <p:sp>
        <p:nvSpPr>
          <p:cNvPr id="4" name="灯片编号占位符 3"/>
          <p:cNvSpPr>
            <a:spLocks noGrp="1"/>
          </p:cNvSpPr>
          <p:nvPr>
            <p:ph type="sldNum" sz="quarter" idx="10"/>
          </p:nvPr>
        </p:nvSpPr>
        <p:spPr/>
        <p:txBody>
          <a:bodyPr/>
          <a:lstStyle/>
          <a:p>
            <a:fld id="{818DC6B6-7EC1-446B-83E4-B1295E49A93E}" type="slidenum">
              <a:rPr lang="en-US" smtClean="0"/>
              <a:t>23</a:t>
            </a:fld>
            <a:endParaRPr lang="en-US"/>
          </a:p>
        </p:txBody>
      </p:sp>
    </p:spTree>
    <p:extLst>
      <p:ext uri="{BB962C8B-B14F-4D97-AF65-F5344CB8AC3E}">
        <p14:creationId xmlns:p14="http://schemas.microsoft.com/office/powerpoint/2010/main" val="2622253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96, 044615 (2017). </a:t>
            </a:r>
            <a:r>
              <a:rPr lang="en-US" sz="1200" baseline="30000" dirty="0" smtClean="0">
                <a:latin typeface="Times New Roman" panose="02020603050405020304" pitchFamily="18" charset="0"/>
                <a:cs typeface="Times New Roman" panose="02020603050405020304" pitchFamily="18" charset="0"/>
              </a:rPr>
              <a:t>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Lett. 119, 042503 (2017).</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95, 034616 (2017). </a:t>
            </a:r>
            <a:r>
              <a:rPr lang="en-US" sz="1200" baseline="30000" dirty="0" smtClean="0">
                <a:latin typeface="Times New Roman" panose="02020603050405020304" pitchFamily="18" charset="0"/>
                <a:cs typeface="Times New Roman" panose="02020603050405020304" pitchFamily="18" charset="0"/>
              </a:rPr>
              <a:t>63</a:t>
            </a:r>
            <a:r>
              <a:rPr lang="en-US" sz="1200" baseline="0" dirty="0" smtClean="0">
                <a:latin typeface="Times New Roman" panose="02020603050405020304" pitchFamily="18" charset="0"/>
                <a:cs typeface="Times New Roman" panose="02020603050405020304" pitchFamily="18" charset="0"/>
              </a:rPr>
              <a:t>Cu(</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64</a:t>
            </a:r>
            <a:r>
              <a:rPr lang="en-US" sz="1200" baseline="0" dirty="0" smtClean="0">
                <a:latin typeface="Times New Roman" panose="02020603050405020304" pitchFamily="18" charset="0"/>
                <a:cs typeface="Times New Roman" panose="02020603050405020304" pitchFamily="18" charset="0"/>
              </a:rPr>
              <a:t>Zn</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Il </a:t>
            </a:r>
            <a:r>
              <a:rPr lang="en-US" dirty="0" err="1" smtClean="0">
                <a:latin typeface="Times New Roman" panose="02020603050405020304" pitchFamily="18" charset="0"/>
                <a:cs typeface="Times New Roman" panose="02020603050405020304" pitchFamily="18" charset="0"/>
              </a:rPr>
              <a:t>Nuovo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Cimento</a:t>
            </a:r>
            <a:r>
              <a:rPr lang="en-US" dirty="0" smtClean="0">
                <a:latin typeface="Times New Roman" panose="02020603050405020304" pitchFamily="18" charset="0"/>
                <a:cs typeface="Times New Roman" panose="02020603050405020304" pitchFamily="18" charset="0"/>
              </a:rPr>
              <a:t> C 39, 367 (2016).</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Chin. Phys. C 40, 056201 (2016).</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89, 044615 (2014). </a:t>
            </a:r>
            <a:r>
              <a:rPr lang="en-US" sz="1200" baseline="30000" dirty="0" smtClean="0">
                <a:latin typeface="Times New Roman" panose="02020603050405020304" pitchFamily="18" charset="0"/>
                <a:cs typeface="Times New Roman" panose="02020603050405020304" pitchFamily="18" charset="0"/>
              </a:rPr>
              <a:t>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87, 047601 (2013). </a:t>
            </a:r>
            <a:r>
              <a:rPr lang="en-US" sz="1200" baseline="30000" dirty="0" smtClean="0">
                <a:latin typeface="Times New Roman" panose="02020603050405020304" pitchFamily="18" charset="0"/>
                <a:cs typeface="Times New Roman" panose="02020603050405020304" pitchFamily="18" charset="0"/>
              </a:rPr>
              <a:t>11</a:t>
            </a:r>
            <a:r>
              <a:rPr lang="en-US" altLang="zh-CN" sz="1200" baseline="0" dirty="0" smtClean="0">
                <a:latin typeface="Times New Roman" panose="02020603050405020304" pitchFamily="18" charset="0"/>
                <a:cs typeface="Times New Roman" panose="02020603050405020304" pitchFamily="18" charset="0"/>
              </a:rPr>
              <a:t>B</a:t>
            </a:r>
            <a:r>
              <a:rPr lang="en-US" sz="1200" baseline="0" dirty="0" smtClean="0">
                <a:latin typeface="Times New Roman" panose="02020603050405020304" pitchFamily="18" charset="0"/>
                <a:cs typeface="Times New Roman" panose="02020603050405020304" pitchFamily="18" charset="0"/>
              </a:rPr>
              <a:t>(</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12</a:t>
            </a:r>
            <a:r>
              <a:rPr lang="en-US" sz="1200" baseline="0" dirty="0" smtClean="0">
                <a:latin typeface="Times New Roman" panose="02020603050405020304" pitchFamily="18" charset="0"/>
                <a:cs typeface="Times New Roman" panose="02020603050405020304" pitchFamily="18" charset="0"/>
              </a:rPr>
              <a:t>C</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latin typeface="Times New Roman" panose="02020603050405020304" pitchFamily="18" charset="0"/>
                <a:cs typeface="Times New Roman" panose="02020603050405020304" pitchFamily="18" charset="0"/>
              </a:rPr>
              <a:t>Z. D. Wu et al., Chin. Phys. Lett. 31 092401 (2014).</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fr-FR" dirty="0" smtClean="0">
                <a:latin typeface="Times New Roman" panose="02020603050405020304" pitchFamily="18" charset="0"/>
                <a:cs typeface="Times New Roman" panose="02020603050405020304" pitchFamily="18" charset="0"/>
              </a:rPr>
              <a:t>Z. D. Wu et al., Chin. Phys. Lett. 26, 022503 (2009).</a:t>
            </a:r>
            <a:r>
              <a:rPr lang="en-US" sz="1200" baseline="30000" dirty="0" smtClean="0">
                <a:latin typeface="Times New Roman" panose="02020603050405020304" pitchFamily="18" charset="0"/>
                <a:cs typeface="Times New Roman" panose="02020603050405020304" pitchFamily="18" charset="0"/>
              </a:rPr>
              <a:t> 11</a:t>
            </a:r>
            <a:r>
              <a:rPr lang="en-US" altLang="zh-CN" sz="1200" baseline="0" dirty="0" smtClean="0">
                <a:latin typeface="Times New Roman" panose="02020603050405020304" pitchFamily="18" charset="0"/>
                <a:cs typeface="Times New Roman" panose="02020603050405020304" pitchFamily="18" charset="0"/>
              </a:rPr>
              <a:t>B</a:t>
            </a:r>
            <a:r>
              <a:rPr lang="en-US" sz="1200" baseline="0" dirty="0" smtClean="0">
                <a:latin typeface="Times New Roman" panose="02020603050405020304" pitchFamily="18" charset="0"/>
                <a:cs typeface="Times New Roman" panose="02020603050405020304" pitchFamily="18" charset="0"/>
              </a:rPr>
              <a:t>(</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12</a:t>
            </a:r>
            <a:r>
              <a:rPr lang="en-US" sz="1200" baseline="0" dirty="0" smtClean="0">
                <a:latin typeface="Times New Roman" panose="02020603050405020304" pitchFamily="18" charset="0"/>
                <a:cs typeface="Times New Roman" panose="02020603050405020304" pitchFamily="18" charset="0"/>
              </a:rPr>
              <a:t>C</a:t>
            </a:r>
          </a:p>
          <a:p>
            <a:pPr marL="0" marR="0" indent="0" algn="just" defTabSz="914400" rtl="0" eaLnBrk="1" fontAlgn="auto" latinLnBrk="0" hangingPunct="1">
              <a:lnSpc>
                <a:spcPct val="100000"/>
              </a:lnSpc>
              <a:spcBef>
                <a:spcPts val="0"/>
              </a:spcBef>
              <a:spcAft>
                <a:spcPts val="0"/>
              </a:spcAft>
              <a:buClrTx/>
              <a:buSzTx/>
              <a:buFontTx/>
              <a:buNone/>
              <a:tabLst/>
              <a:defRPr/>
            </a:pPr>
            <a:r>
              <a:rPr lang="zh-CN" altLang="en-US" sz="1200" baseline="0" dirty="0" smtClean="0">
                <a:latin typeface="Times New Roman" panose="02020603050405020304" pitchFamily="18" charset="0"/>
                <a:cs typeface="Times New Roman" panose="02020603050405020304" pitchFamily="18" charset="0"/>
              </a:rPr>
              <a:t>垒上能点在二厅，垒下能点在一厅，因为垒下背角截面大，</a:t>
            </a:r>
            <a:r>
              <a:rPr lang="en-US" altLang="zh-CN" sz="1200" baseline="0" dirty="0" smtClean="0">
                <a:latin typeface="Times New Roman" panose="02020603050405020304" pitchFamily="18" charset="0"/>
                <a:cs typeface="Times New Roman" panose="02020603050405020304" pitchFamily="18" charset="0"/>
              </a:rPr>
              <a:t>Q3D</a:t>
            </a:r>
            <a:r>
              <a:rPr lang="zh-CN" altLang="en-US" sz="1200" baseline="0" dirty="0" smtClean="0">
                <a:latin typeface="Times New Roman" panose="02020603050405020304" pitchFamily="18" charset="0"/>
                <a:cs typeface="Times New Roman" panose="02020603050405020304" pitchFamily="18" charset="0"/>
              </a:rPr>
              <a:t>测不了背角</a:t>
            </a:r>
            <a:endParaRPr lang="en-US" sz="1200" baseline="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818DC6B6-7EC1-446B-83E4-B1295E49A93E}" type="slidenum">
              <a:rPr lang="en-US" smtClean="0"/>
              <a:t>26</a:t>
            </a:fld>
            <a:endParaRPr lang="en-US"/>
          </a:p>
        </p:txBody>
      </p:sp>
    </p:spTree>
    <p:extLst>
      <p:ext uri="{BB962C8B-B14F-4D97-AF65-F5344CB8AC3E}">
        <p14:creationId xmlns:p14="http://schemas.microsoft.com/office/powerpoint/2010/main" val="3975058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96, 044615 (2017). </a:t>
            </a:r>
            <a:r>
              <a:rPr lang="en-US" sz="1200" baseline="30000" dirty="0" smtClean="0">
                <a:latin typeface="Times New Roman" panose="02020603050405020304" pitchFamily="18" charset="0"/>
                <a:cs typeface="Times New Roman" panose="02020603050405020304" pitchFamily="18" charset="0"/>
              </a:rPr>
              <a:t>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Lett. 119, 042503 (2017).</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95, 034616 (2017). </a:t>
            </a:r>
            <a:r>
              <a:rPr lang="en-US" sz="1200" baseline="30000" dirty="0" smtClean="0">
                <a:latin typeface="Times New Roman" panose="02020603050405020304" pitchFamily="18" charset="0"/>
                <a:cs typeface="Times New Roman" panose="02020603050405020304" pitchFamily="18" charset="0"/>
              </a:rPr>
              <a:t>63</a:t>
            </a:r>
            <a:r>
              <a:rPr lang="en-US" sz="1200" baseline="0" dirty="0" smtClean="0">
                <a:latin typeface="Times New Roman" panose="02020603050405020304" pitchFamily="18" charset="0"/>
                <a:cs typeface="Times New Roman" panose="02020603050405020304" pitchFamily="18" charset="0"/>
              </a:rPr>
              <a:t>Cu(</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64</a:t>
            </a:r>
            <a:r>
              <a:rPr lang="en-US" sz="1200" baseline="0" dirty="0" smtClean="0">
                <a:latin typeface="Times New Roman" panose="02020603050405020304" pitchFamily="18" charset="0"/>
                <a:cs typeface="Times New Roman" panose="02020603050405020304" pitchFamily="18" charset="0"/>
              </a:rPr>
              <a:t>Zn</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Il </a:t>
            </a:r>
            <a:r>
              <a:rPr lang="en-US" dirty="0" err="1" smtClean="0">
                <a:latin typeface="Times New Roman" panose="02020603050405020304" pitchFamily="18" charset="0"/>
                <a:cs typeface="Times New Roman" panose="02020603050405020304" pitchFamily="18" charset="0"/>
              </a:rPr>
              <a:t>Nuovo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Cimento</a:t>
            </a:r>
            <a:r>
              <a:rPr lang="en-US" dirty="0" smtClean="0">
                <a:latin typeface="Times New Roman" panose="02020603050405020304" pitchFamily="18" charset="0"/>
                <a:cs typeface="Times New Roman" panose="02020603050405020304" pitchFamily="18" charset="0"/>
              </a:rPr>
              <a:t> C 39, 367 (2016).</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Chin. Phys. C 40, 056201 (2016).</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89, 044615 (2014). </a:t>
            </a:r>
            <a:r>
              <a:rPr lang="en-US" sz="1200" baseline="30000" dirty="0" smtClean="0">
                <a:latin typeface="Times New Roman" panose="02020603050405020304" pitchFamily="18" charset="0"/>
                <a:cs typeface="Times New Roman" panose="02020603050405020304" pitchFamily="18" charset="0"/>
              </a:rPr>
              <a:t>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anose="02020603050405020304" pitchFamily="18" charset="0"/>
                <a:cs typeface="Times New Roman" panose="02020603050405020304" pitchFamily="18" charset="0"/>
              </a:rPr>
              <a:t>L. Yang et al., Phys. Rev. C 87, 047601 (2013). </a:t>
            </a:r>
            <a:r>
              <a:rPr lang="en-US" sz="1200" baseline="30000" dirty="0" smtClean="0">
                <a:latin typeface="Times New Roman" panose="02020603050405020304" pitchFamily="18" charset="0"/>
                <a:cs typeface="Times New Roman" panose="02020603050405020304" pitchFamily="18" charset="0"/>
              </a:rPr>
              <a:t>11</a:t>
            </a:r>
            <a:r>
              <a:rPr lang="en-US" altLang="zh-CN" sz="1200" baseline="0" dirty="0" smtClean="0">
                <a:latin typeface="Times New Roman" panose="02020603050405020304" pitchFamily="18" charset="0"/>
                <a:cs typeface="Times New Roman" panose="02020603050405020304" pitchFamily="18" charset="0"/>
              </a:rPr>
              <a:t>B</a:t>
            </a:r>
            <a:r>
              <a:rPr lang="en-US" sz="1200" baseline="0" dirty="0" smtClean="0">
                <a:latin typeface="Times New Roman" panose="02020603050405020304" pitchFamily="18" charset="0"/>
                <a:cs typeface="Times New Roman" panose="02020603050405020304" pitchFamily="18" charset="0"/>
              </a:rPr>
              <a:t>(</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12</a:t>
            </a:r>
            <a:r>
              <a:rPr lang="en-US" sz="1200" baseline="0" dirty="0" smtClean="0">
                <a:latin typeface="Times New Roman" panose="02020603050405020304" pitchFamily="18" charset="0"/>
                <a:cs typeface="Times New Roman" panose="02020603050405020304" pitchFamily="18" charset="0"/>
              </a:rPr>
              <a:t>C</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latin typeface="Times New Roman" panose="02020603050405020304" pitchFamily="18" charset="0"/>
                <a:cs typeface="Times New Roman" panose="02020603050405020304" pitchFamily="18" charset="0"/>
              </a:rPr>
              <a:t>Z. D. Wu et al., Chin. Phys. Lett. 31 092401 (2014).</a:t>
            </a:r>
            <a:r>
              <a:rPr lang="en-US" sz="1200" baseline="30000" dirty="0" smtClean="0">
                <a:latin typeface="Times New Roman" panose="02020603050405020304" pitchFamily="18" charset="0"/>
                <a:cs typeface="Times New Roman" panose="02020603050405020304" pitchFamily="18" charset="0"/>
              </a:rPr>
              <a:t> 208</a:t>
            </a:r>
            <a:r>
              <a:rPr lang="en-US" sz="1200" dirty="0" smtClean="0">
                <a:latin typeface="Times New Roman" panose="02020603050405020304" pitchFamily="18" charset="0"/>
                <a:cs typeface="Times New Roman" panose="02020603050405020304" pitchFamily="18" charset="0"/>
              </a:rPr>
              <a:t>Pb(</a:t>
            </a:r>
            <a:r>
              <a:rPr lang="en-US" sz="1200" baseline="30000" dirty="0" smtClean="0">
                <a:latin typeface="Times New Roman" panose="02020603050405020304" pitchFamily="18" charset="0"/>
                <a:cs typeface="Times New Roman" panose="02020603050405020304" pitchFamily="18" charset="0"/>
              </a:rPr>
              <a:t>7</a:t>
            </a:r>
            <a:r>
              <a:rPr lang="en-US" sz="120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209</a:t>
            </a:r>
            <a:r>
              <a:rPr lang="en-US" sz="1200" dirty="0" smtClean="0">
                <a:latin typeface="Times New Roman" panose="02020603050405020304" pitchFamily="18" charset="0"/>
                <a:cs typeface="Times New Roman" panose="02020603050405020304" pitchFamily="18" charset="0"/>
              </a:rPr>
              <a:t>Bi</a:t>
            </a:r>
            <a:endParaRPr lang="en-US" dirty="0" smtClean="0">
              <a:latin typeface="Times New Roman" panose="02020603050405020304" pitchFamily="18" charset="0"/>
              <a:cs typeface="Times New Roman" panose="02020603050405020304"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fr-FR" dirty="0" smtClean="0">
                <a:latin typeface="Times New Roman" panose="02020603050405020304" pitchFamily="18" charset="0"/>
                <a:cs typeface="Times New Roman" panose="02020603050405020304" pitchFamily="18" charset="0"/>
              </a:rPr>
              <a:t>Z. D. Wu et al., Chin. Phys. Lett. 26, 022503 (2009).</a:t>
            </a:r>
            <a:r>
              <a:rPr lang="en-US" sz="1200" baseline="30000" dirty="0" smtClean="0">
                <a:latin typeface="Times New Roman" panose="02020603050405020304" pitchFamily="18" charset="0"/>
                <a:cs typeface="Times New Roman" panose="02020603050405020304" pitchFamily="18" charset="0"/>
              </a:rPr>
              <a:t> 11</a:t>
            </a:r>
            <a:r>
              <a:rPr lang="en-US" altLang="zh-CN" sz="1200" baseline="0" dirty="0" smtClean="0">
                <a:latin typeface="Times New Roman" panose="02020603050405020304" pitchFamily="18" charset="0"/>
                <a:cs typeface="Times New Roman" panose="02020603050405020304" pitchFamily="18" charset="0"/>
              </a:rPr>
              <a:t>B</a:t>
            </a:r>
            <a:r>
              <a:rPr lang="en-US" sz="1200" baseline="0" dirty="0" smtClean="0">
                <a:latin typeface="Times New Roman" panose="02020603050405020304" pitchFamily="18" charset="0"/>
                <a:cs typeface="Times New Roman" panose="02020603050405020304" pitchFamily="18" charset="0"/>
              </a:rPr>
              <a:t>(</a:t>
            </a:r>
            <a:r>
              <a:rPr lang="en-US" sz="1200" baseline="30000" dirty="0" smtClean="0">
                <a:latin typeface="Times New Roman" panose="02020603050405020304" pitchFamily="18" charset="0"/>
                <a:cs typeface="Times New Roman" panose="02020603050405020304" pitchFamily="18" charset="0"/>
              </a:rPr>
              <a:t>7</a:t>
            </a:r>
            <a:r>
              <a:rPr lang="en-US" sz="1200" baseline="0" dirty="0" smtClean="0">
                <a:latin typeface="Times New Roman" panose="02020603050405020304" pitchFamily="18" charset="0"/>
                <a:cs typeface="Times New Roman" panose="02020603050405020304" pitchFamily="18" charset="0"/>
              </a:rPr>
              <a:t>Li,</a:t>
            </a:r>
            <a:r>
              <a:rPr lang="en-US" sz="1200" baseline="30000" dirty="0" smtClean="0">
                <a:latin typeface="Times New Roman" panose="02020603050405020304" pitchFamily="18" charset="0"/>
                <a:cs typeface="Times New Roman" panose="02020603050405020304" pitchFamily="18" charset="0"/>
              </a:rPr>
              <a:t>6</a:t>
            </a:r>
            <a:r>
              <a:rPr lang="en-US" sz="1200" baseline="0" dirty="0" smtClean="0">
                <a:latin typeface="Times New Roman" panose="02020603050405020304" pitchFamily="18" charset="0"/>
                <a:cs typeface="Times New Roman" panose="02020603050405020304" pitchFamily="18" charset="0"/>
              </a:rPr>
              <a:t>He)</a:t>
            </a:r>
            <a:r>
              <a:rPr lang="en-US" sz="1200" baseline="30000" dirty="0" smtClean="0">
                <a:latin typeface="Times New Roman" panose="02020603050405020304" pitchFamily="18" charset="0"/>
                <a:cs typeface="Times New Roman" panose="02020603050405020304" pitchFamily="18" charset="0"/>
              </a:rPr>
              <a:t>12</a:t>
            </a:r>
            <a:r>
              <a:rPr lang="en-US" sz="1200" baseline="0" dirty="0" smtClean="0">
                <a:latin typeface="Times New Roman" panose="02020603050405020304" pitchFamily="18" charset="0"/>
                <a:cs typeface="Times New Roman" panose="02020603050405020304" pitchFamily="18" charset="0"/>
              </a:rPr>
              <a:t>C</a:t>
            </a:r>
          </a:p>
          <a:p>
            <a:pPr marL="0" marR="0" indent="0" algn="just" defTabSz="914400" rtl="0" eaLnBrk="1" fontAlgn="auto" latinLnBrk="0" hangingPunct="1">
              <a:lnSpc>
                <a:spcPct val="100000"/>
              </a:lnSpc>
              <a:spcBef>
                <a:spcPts val="0"/>
              </a:spcBef>
              <a:spcAft>
                <a:spcPts val="0"/>
              </a:spcAft>
              <a:buClrTx/>
              <a:buSzTx/>
              <a:buFontTx/>
              <a:buNone/>
              <a:tabLst/>
              <a:defRPr/>
            </a:pPr>
            <a:r>
              <a:rPr lang="zh-CN" altLang="en-US" sz="1200" baseline="0" dirty="0" smtClean="0">
                <a:latin typeface="Times New Roman" panose="02020603050405020304" pitchFamily="18" charset="0"/>
                <a:cs typeface="Times New Roman" panose="02020603050405020304" pitchFamily="18" charset="0"/>
              </a:rPr>
              <a:t>垒上能点在二厅，垒下能点在一厅，因为垒下背角截面大，</a:t>
            </a:r>
            <a:r>
              <a:rPr lang="en-US" altLang="zh-CN" sz="1200" baseline="0" dirty="0" smtClean="0">
                <a:latin typeface="Times New Roman" panose="02020603050405020304" pitchFamily="18" charset="0"/>
                <a:cs typeface="Times New Roman" panose="02020603050405020304" pitchFamily="18" charset="0"/>
              </a:rPr>
              <a:t>Q3D</a:t>
            </a:r>
            <a:r>
              <a:rPr lang="zh-CN" altLang="en-US" sz="1200" baseline="0" dirty="0" smtClean="0">
                <a:latin typeface="Times New Roman" panose="02020603050405020304" pitchFamily="18" charset="0"/>
                <a:cs typeface="Times New Roman" panose="02020603050405020304" pitchFamily="18" charset="0"/>
              </a:rPr>
              <a:t>测不了背角</a:t>
            </a:r>
            <a:endParaRPr lang="en-US" sz="1200" baseline="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818DC6B6-7EC1-446B-83E4-B1295E49A93E}" type="slidenum">
              <a:rPr lang="en-US" smtClean="0"/>
              <a:t>27</a:t>
            </a:fld>
            <a:endParaRPr lang="en-US"/>
          </a:p>
        </p:txBody>
      </p:sp>
    </p:spTree>
    <p:extLst>
      <p:ext uri="{BB962C8B-B14F-4D97-AF65-F5344CB8AC3E}">
        <p14:creationId xmlns:p14="http://schemas.microsoft.com/office/powerpoint/2010/main" val="3924111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818DC6B6-7EC1-446B-83E4-B1295E49A93E}" type="slidenum">
              <a:rPr lang="en-US" smtClean="0"/>
              <a:t>28</a:t>
            </a:fld>
            <a:endParaRPr lang="en-US"/>
          </a:p>
        </p:txBody>
      </p:sp>
    </p:spTree>
    <p:extLst>
      <p:ext uri="{BB962C8B-B14F-4D97-AF65-F5344CB8AC3E}">
        <p14:creationId xmlns:p14="http://schemas.microsoft.com/office/powerpoint/2010/main" val="1030538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818DC6B6-7EC1-446B-83E4-B1295E49A93E}" type="slidenum">
              <a:rPr lang="en-US" smtClean="0"/>
              <a:t>32</a:t>
            </a:fld>
            <a:endParaRPr lang="en-US"/>
          </a:p>
        </p:txBody>
      </p:sp>
    </p:spTree>
    <p:extLst>
      <p:ext uri="{BB962C8B-B14F-4D97-AF65-F5344CB8AC3E}">
        <p14:creationId xmlns:p14="http://schemas.microsoft.com/office/powerpoint/2010/main" val="4049126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818DC6B6-7EC1-446B-83E4-B1295E49A93E}" type="slidenum">
              <a:rPr lang="en-US" smtClean="0"/>
              <a:t>34</a:t>
            </a:fld>
            <a:endParaRPr lang="en-US"/>
          </a:p>
        </p:txBody>
      </p:sp>
    </p:spTree>
    <p:extLst>
      <p:ext uri="{BB962C8B-B14F-4D97-AF65-F5344CB8AC3E}">
        <p14:creationId xmlns:p14="http://schemas.microsoft.com/office/powerpoint/2010/main" val="2856894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818DC6B6-7EC1-446B-83E4-B1295E49A93E}" type="slidenum">
              <a:rPr lang="en-US" smtClean="0"/>
              <a:t>40</a:t>
            </a:fld>
            <a:endParaRPr lang="en-US"/>
          </a:p>
        </p:txBody>
      </p:sp>
    </p:spTree>
    <p:extLst>
      <p:ext uri="{BB962C8B-B14F-4D97-AF65-F5344CB8AC3E}">
        <p14:creationId xmlns:p14="http://schemas.microsoft.com/office/powerpoint/2010/main" val="462434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A34070F-77E4-49B3-B783-50F158BECF6E}"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3548583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A34070F-77E4-49B3-B783-50F158BECF6E}"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3461715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A34070F-77E4-49B3-B783-50F158BECF6E}"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674903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11451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A34070F-77E4-49B3-B783-50F158BECF6E}"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1502192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A34070F-77E4-49B3-B783-50F158BECF6E}" type="datetimeFigureOut">
              <a:rPr lang="en-US" smtClean="0"/>
              <a:t>3/23/2020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693658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A34070F-77E4-49B3-B783-50F158BECF6E}"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3662256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A34070F-77E4-49B3-B783-50F158BECF6E}" type="datetimeFigureOut">
              <a:rPr lang="en-US" smtClean="0"/>
              <a:t>3/23/2020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175838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A34070F-77E4-49B3-B783-50F158BECF6E}" type="datetimeFigureOut">
              <a:rPr lang="en-US" smtClean="0"/>
              <a:t>3/23/2020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1427949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4070F-77E4-49B3-B783-50F158BECF6E}" type="datetimeFigureOut">
              <a:rPr lang="en-US" smtClean="0"/>
              <a:t>3/23/2020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3840229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A34070F-77E4-49B3-B783-50F158BECF6E}"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4151733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A34070F-77E4-49B3-B783-50F158BECF6E}" type="datetimeFigureOut">
              <a:rPr lang="en-US" smtClean="0"/>
              <a:t>3/23/2020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BAFF4C-6312-471E-ADBA-738D9B041C1F}" type="slidenum">
              <a:rPr lang="en-US" smtClean="0"/>
              <a:t>‹#›</a:t>
            </a:fld>
            <a:endParaRPr lang="en-US"/>
          </a:p>
        </p:txBody>
      </p:sp>
    </p:spTree>
    <p:extLst>
      <p:ext uri="{BB962C8B-B14F-4D97-AF65-F5344CB8AC3E}">
        <p14:creationId xmlns:p14="http://schemas.microsoft.com/office/powerpoint/2010/main" val="1072898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4070F-77E4-49B3-B783-50F158BECF6E}" type="datetimeFigureOut">
              <a:rPr lang="en-US" smtClean="0"/>
              <a:t>3/23/2020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AFF4C-6312-471E-ADBA-738D9B041C1F}" type="slidenum">
              <a:rPr lang="en-US" smtClean="0"/>
              <a:t>‹#›</a:t>
            </a:fld>
            <a:endParaRPr lang="en-US"/>
          </a:p>
        </p:txBody>
      </p:sp>
    </p:spTree>
    <p:extLst>
      <p:ext uri="{BB962C8B-B14F-4D97-AF65-F5344CB8AC3E}">
        <p14:creationId xmlns:p14="http://schemas.microsoft.com/office/powerpoint/2010/main" val="2551851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R.Hertenberger@lmu.de"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hyperlink" Target="mailto:dominik.rechten@ph.tum.de" TargetMode="External"/><Relationship Id="rId5" Type="http://schemas.openxmlformats.org/officeDocument/2006/relationships/hyperlink" Target="mailto:hans-friedrich.wirth@physik.uni-muenchen.de" TargetMode="External"/><Relationship Id="rId4" Type="http://schemas.openxmlformats.org/officeDocument/2006/relationships/hyperlink" Target="mailto:thomas.faestermann@ph.tum.de"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emf"/><Relationship Id="rId1" Type="http://schemas.openxmlformats.org/officeDocument/2006/relationships/slideLayout" Target="../slideLayouts/slideLayout12.xml"/><Relationship Id="rId5" Type="http://schemas.openxmlformats.org/officeDocument/2006/relationships/image" Target="../media/image69.png"/><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2262158"/>
          </a:xfrm>
          <a:prstGeom prst="rect">
            <a:avLst/>
          </a:prstGeom>
        </p:spPr>
        <p:txBody>
          <a:bodyPr wrap="square">
            <a:spAutoFit/>
          </a:bodyPr>
          <a:lstStyle/>
          <a:p>
            <a:pPr algn="just">
              <a:spcAft>
                <a:spcPts val="600"/>
              </a:spcAft>
            </a:pPr>
            <a:r>
              <a:rPr lang="en-US" dirty="0" smtClean="0">
                <a:latin typeface="Times New Roman" panose="02020603050405020304" pitchFamily="18" charset="0"/>
                <a:cs typeface="Times New Roman" panose="02020603050405020304" pitchFamily="18" charset="0"/>
              </a:rPr>
              <a:t>Java </a:t>
            </a:r>
            <a:r>
              <a:rPr lang="en-US" b="1" dirty="0">
                <a:latin typeface="Times New Roman" panose="02020603050405020304" pitchFamily="18" charset="0"/>
                <a:cs typeface="Times New Roman" panose="02020603050405020304" pitchFamily="18" charset="0"/>
              </a:rPr>
              <a:t>Platform</a:t>
            </a:r>
            <a:r>
              <a:rPr lang="en-US" dirty="0">
                <a:latin typeface="Times New Roman" panose="02020603050405020304" pitchFamily="18" charset="0"/>
                <a:cs typeface="Times New Roman" panose="02020603050405020304" pitchFamily="18" charset="0"/>
              </a:rPr>
              <a:t>, Standard Edition (Java SE) is a computing platform for development and deployment of portable code for desktop and server </a:t>
            </a:r>
            <a:r>
              <a:rPr lang="en-US" dirty="0" smtClean="0">
                <a:latin typeface="Times New Roman" panose="02020603050405020304" pitchFamily="18" charset="0"/>
                <a:cs typeface="Times New Roman" panose="02020603050405020304" pitchFamily="18" charset="0"/>
              </a:rPr>
              <a:t>environments.</a:t>
            </a:r>
          </a:p>
          <a:p>
            <a:pPr algn="just">
              <a:spcAft>
                <a:spcPts val="600"/>
              </a:spcAft>
            </a:pPr>
            <a:r>
              <a:rPr lang="en-US" dirty="0" smtClean="0">
                <a:latin typeface="Times New Roman" panose="02020603050405020304" pitchFamily="18" charset="0"/>
                <a:cs typeface="Times New Roman" panose="02020603050405020304" pitchFamily="18" charset="0"/>
              </a:rPr>
              <a:t>Java </a:t>
            </a:r>
            <a:r>
              <a:rPr lang="en-US" dirty="0">
                <a:latin typeface="Times New Roman" panose="02020603050405020304" pitchFamily="18" charset="0"/>
                <a:cs typeface="Times New Roman" panose="02020603050405020304" pitchFamily="18" charset="0"/>
              </a:rPr>
              <a:t>SE was formerly known as Java 2 Platform, Standard Edition (J2SE</a:t>
            </a:r>
            <a:r>
              <a:rPr lang="en-US" dirty="0" smtClean="0">
                <a:latin typeface="Times New Roman" panose="02020603050405020304" pitchFamily="18" charset="0"/>
                <a:cs typeface="Times New Roman" panose="02020603050405020304" pitchFamily="18" charset="0"/>
              </a:rPr>
              <a:t>).</a:t>
            </a:r>
          </a:p>
          <a:p>
            <a:pPr algn="just">
              <a:spcAft>
                <a:spcPts val="600"/>
              </a:spcAft>
            </a:pPr>
            <a:r>
              <a:rPr lang="en-US" dirty="0">
                <a:latin typeface="Times New Roman" panose="02020603050405020304" pitchFamily="18" charset="0"/>
                <a:cs typeface="Times New Roman" panose="02020603050405020304" pitchFamily="18" charset="0"/>
              </a:rPr>
              <a:t>J2SE (soon to be changed to Java SE) is considered the foundation edition of the Java platform and programming environment in which all other editions are based. </a:t>
            </a:r>
            <a:endParaRPr lang="en-US" dirty="0" smtClean="0">
              <a:latin typeface="Times New Roman" panose="02020603050405020304" pitchFamily="18" charset="0"/>
              <a:cs typeface="Times New Roman" panose="02020603050405020304" pitchFamily="18" charset="0"/>
            </a:endParaRPr>
          </a:p>
          <a:p>
            <a:pPr algn="just">
              <a:spcAft>
                <a:spcPts val="600"/>
              </a:spcAft>
            </a:pPr>
            <a:r>
              <a:rPr lang="en-US" dirty="0" smtClean="0">
                <a:latin typeface="Times New Roman" panose="02020603050405020304" pitchFamily="18" charset="0"/>
                <a:cs typeface="Times New Roman" panose="02020603050405020304" pitchFamily="18" charset="0"/>
              </a:rPr>
              <a:t>One </a:t>
            </a:r>
            <a:r>
              <a:rPr lang="en-US" dirty="0">
                <a:latin typeface="Times New Roman" panose="02020603050405020304" pitchFamily="18" charset="0"/>
                <a:cs typeface="Times New Roman" panose="02020603050405020304" pitchFamily="18" charset="0"/>
              </a:rPr>
              <a:t>of the most </a:t>
            </a:r>
            <a:r>
              <a:rPr lang="en-US" dirty="0" smtClean="0">
                <a:latin typeface="Times New Roman" panose="02020603050405020304" pitchFamily="18" charset="0"/>
                <a:cs typeface="Times New Roman" panose="02020603050405020304" pitchFamily="18" charset="0"/>
              </a:rPr>
              <a:t>well-known </a:t>
            </a:r>
            <a:r>
              <a:rPr lang="en-US" dirty="0">
                <a:latin typeface="Times New Roman" panose="02020603050405020304" pitchFamily="18" charset="0"/>
                <a:cs typeface="Times New Roman" panose="02020603050405020304" pitchFamily="18" charset="0"/>
              </a:rPr>
              <a:t>implementations of Java SE is Oracle Corporation's Java Development Kit (JDK</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5" name="矩形 4"/>
          <p:cNvSpPr/>
          <p:nvPr/>
        </p:nvSpPr>
        <p:spPr>
          <a:xfrm>
            <a:off x="0" y="6488668"/>
            <a:ext cx="9144000" cy="369332"/>
          </a:xfrm>
          <a:prstGeom prst="rect">
            <a:avLst/>
          </a:prstGeom>
        </p:spPr>
        <p:txBody>
          <a:bodyPr wrap="square">
            <a:spAutoFit/>
          </a:bodyPr>
          <a:lstStyle/>
          <a:p>
            <a:pPr algn="just">
              <a:spcAft>
                <a:spcPts val="600"/>
              </a:spcAft>
            </a:pPr>
            <a:r>
              <a:rPr lang="en-US" dirty="0">
                <a:latin typeface="Times New Roman" panose="02020603050405020304" pitchFamily="18" charset="0"/>
                <a:cs typeface="Times New Roman" panose="02020603050405020304" pitchFamily="18" charset="0"/>
              </a:rPr>
              <a:t>uses reaction kinematics to predict the expected position of reaction products on a focal plane,</a:t>
            </a:r>
          </a:p>
        </p:txBody>
      </p:sp>
    </p:spTree>
    <p:extLst>
      <p:ext uri="{BB962C8B-B14F-4D97-AF65-F5344CB8AC3E}">
        <p14:creationId xmlns:p14="http://schemas.microsoft.com/office/powerpoint/2010/main" val="6236002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2070858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8502495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4096597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797436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1067209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27583748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27572284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41484203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35692340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3463027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3446265"/>
            <a:ext cx="8938929" cy="3411736"/>
          </a:xfrm>
          <a:prstGeom prst="rect">
            <a:avLst/>
          </a:prstGeom>
        </p:spPr>
      </p:pic>
      <p:pic>
        <p:nvPicPr>
          <p:cNvPr id="6" name="图片 5"/>
          <p:cNvPicPr>
            <a:picLocks noChangeAspect="1"/>
          </p:cNvPicPr>
          <p:nvPr/>
        </p:nvPicPr>
        <p:blipFill>
          <a:blip r:embed="rId3"/>
          <a:stretch>
            <a:fillRect/>
          </a:stretch>
        </p:blipFill>
        <p:spPr>
          <a:xfrm>
            <a:off x="4379495" y="6955"/>
            <a:ext cx="4470281" cy="3425398"/>
          </a:xfrm>
          <a:prstGeom prst="rect">
            <a:avLst/>
          </a:prstGeom>
        </p:spPr>
      </p:pic>
      <p:pic>
        <p:nvPicPr>
          <p:cNvPr id="7" name="图片 6"/>
          <p:cNvPicPr>
            <a:picLocks noChangeAspect="1"/>
          </p:cNvPicPr>
          <p:nvPr/>
        </p:nvPicPr>
        <p:blipFill>
          <a:blip r:embed="rId4"/>
          <a:stretch>
            <a:fillRect/>
          </a:stretch>
        </p:blipFill>
        <p:spPr>
          <a:xfrm>
            <a:off x="1" y="0"/>
            <a:ext cx="4379494" cy="3439309"/>
          </a:xfrm>
          <a:prstGeom prst="rect">
            <a:avLst/>
          </a:prstGeom>
        </p:spPr>
      </p:pic>
    </p:spTree>
    <p:extLst>
      <p:ext uri="{BB962C8B-B14F-4D97-AF65-F5344CB8AC3E}">
        <p14:creationId xmlns:p14="http://schemas.microsoft.com/office/powerpoint/2010/main" val="38825244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1202573" cy="5909310"/>
          </a:xfrm>
          <a:prstGeom prst="rect">
            <a:avLst/>
          </a:prstGeom>
          <a:noFill/>
        </p:spPr>
        <p:txBody>
          <a:bodyPr wrap="none" rtlCol="0">
            <a:spAutoFit/>
          </a:bodyPr>
          <a:lstStyle/>
          <a:p>
            <a:r>
              <a:rPr lang="en-US" altLang="zh-CN" baseline="30000" dirty="0" smtClean="0"/>
              <a:t>27</a:t>
            </a:r>
            <a:r>
              <a:rPr lang="en-US" altLang="zh-CN" dirty="0" smtClean="0"/>
              <a:t>Si levels</a:t>
            </a:r>
          </a:p>
          <a:p>
            <a:r>
              <a:rPr lang="en-US" dirty="0" smtClean="0"/>
              <a:t>780.9(</a:t>
            </a:r>
            <a:r>
              <a:rPr lang="en-US" altLang="zh-CN" dirty="0" smtClean="0"/>
              <a:t>2)</a:t>
            </a:r>
          </a:p>
          <a:p>
            <a:r>
              <a:rPr lang="en-US" dirty="0" smtClean="0"/>
              <a:t>957.4(2)</a:t>
            </a:r>
          </a:p>
          <a:p>
            <a:r>
              <a:rPr lang="en-US" dirty="0" smtClean="0"/>
              <a:t>2163.6(2)</a:t>
            </a:r>
          </a:p>
          <a:p>
            <a:r>
              <a:rPr lang="en-US" dirty="0" smtClean="0"/>
              <a:t>2647.6(3)</a:t>
            </a:r>
          </a:p>
          <a:p>
            <a:r>
              <a:rPr lang="en-US" dirty="0" smtClean="0"/>
              <a:t>2866.3(3)</a:t>
            </a:r>
          </a:p>
          <a:p>
            <a:r>
              <a:rPr lang="en-US" dirty="0" smtClean="0"/>
              <a:t>2909.9(2)</a:t>
            </a:r>
          </a:p>
          <a:p>
            <a:r>
              <a:rPr lang="en-US" dirty="0" smtClean="0">
                <a:solidFill>
                  <a:srgbClr val="C00000"/>
                </a:solidFill>
              </a:rPr>
              <a:t>3540.2(11)</a:t>
            </a:r>
          </a:p>
          <a:p>
            <a:r>
              <a:rPr lang="en-US" dirty="0" smtClean="0">
                <a:solidFill>
                  <a:srgbClr val="C00000"/>
                </a:solidFill>
              </a:rPr>
              <a:t>3803.6(11)</a:t>
            </a:r>
          </a:p>
          <a:p>
            <a:r>
              <a:rPr lang="en-US" dirty="0" smtClean="0">
                <a:solidFill>
                  <a:srgbClr val="C00000"/>
                </a:solidFill>
              </a:rPr>
              <a:t>4138.1(14)</a:t>
            </a:r>
          </a:p>
          <a:p>
            <a:r>
              <a:rPr lang="en-US" dirty="0" smtClean="0">
                <a:solidFill>
                  <a:srgbClr val="C00000"/>
                </a:solidFill>
              </a:rPr>
              <a:t>4289.2(9)</a:t>
            </a:r>
          </a:p>
          <a:p>
            <a:r>
              <a:rPr lang="en-US" dirty="0" smtClean="0">
                <a:solidFill>
                  <a:srgbClr val="C00000"/>
                </a:solidFill>
              </a:rPr>
              <a:t>4447.3(5)</a:t>
            </a:r>
          </a:p>
          <a:p>
            <a:r>
              <a:rPr lang="en-US" dirty="0" smtClean="0">
                <a:solidFill>
                  <a:srgbClr val="C00000"/>
                </a:solidFill>
              </a:rPr>
              <a:t>4474.8(7)</a:t>
            </a:r>
          </a:p>
          <a:p>
            <a:r>
              <a:rPr lang="en-US" dirty="0" smtClean="0">
                <a:solidFill>
                  <a:srgbClr val="C00000"/>
                </a:solidFill>
              </a:rPr>
              <a:t>4703.8(11)</a:t>
            </a:r>
          </a:p>
          <a:p>
            <a:r>
              <a:rPr lang="en-US" dirty="0" smtClean="0"/>
              <a:t>5062(2)</a:t>
            </a:r>
          </a:p>
          <a:p>
            <a:r>
              <a:rPr lang="en-US" dirty="0" smtClean="0"/>
              <a:t>5208(2)</a:t>
            </a:r>
          </a:p>
          <a:p>
            <a:r>
              <a:rPr lang="en-US" dirty="0" smtClean="0"/>
              <a:t>5227(5)</a:t>
            </a:r>
          </a:p>
          <a:p>
            <a:r>
              <a:rPr lang="en-US" dirty="0" smtClean="0"/>
              <a:t>5262.0(5)</a:t>
            </a:r>
          </a:p>
          <a:p>
            <a:r>
              <a:rPr lang="en-US" dirty="0" smtClean="0"/>
              <a:t>5282.8(4)</a:t>
            </a:r>
          </a:p>
          <a:p>
            <a:r>
              <a:rPr lang="en-US" dirty="0" smtClean="0"/>
              <a:t>5316.7(5)</a:t>
            </a:r>
          </a:p>
          <a:p>
            <a:r>
              <a:rPr lang="en-US" dirty="0" smtClean="0"/>
              <a:t>5391.7(16)</a:t>
            </a:r>
          </a:p>
        </p:txBody>
      </p:sp>
      <p:sp>
        <p:nvSpPr>
          <p:cNvPr id="3" name="文本框 2"/>
          <p:cNvSpPr txBox="1"/>
          <p:nvPr/>
        </p:nvSpPr>
        <p:spPr>
          <a:xfrm>
            <a:off x="1202573" y="0"/>
            <a:ext cx="1483098" cy="369332"/>
          </a:xfrm>
          <a:prstGeom prst="rect">
            <a:avLst/>
          </a:prstGeom>
          <a:noFill/>
        </p:spPr>
        <p:txBody>
          <a:bodyPr wrap="none" rtlCol="0">
            <a:spAutoFit/>
          </a:bodyPr>
          <a:lstStyle/>
          <a:p>
            <a:r>
              <a:rPr lang="en-US" altLang="zh-CN" baseline="30000" dirty="0"/>
              <a:t>28</a:t>
            </a:r>
            <a:r>
              <a:rPr lang="en-US" altLang="zh-CN" dirty="0"/>
              <a:t>Si(</a:t>
            </a:r>
            <a:r>
              <a:rPr lang="en-US" altLang="zh-CN" baseline="30000" dirty="0"/>
              <a:t>3</a:t>
            </a:r>
            <a:r>
              <a:rPr lang="en-US" altLang="zh-CN" dirty="0"/>
              <a:t>He,</a:t>
            </a:r>
            <a:r>
              <a:rPr lang="el-GR" altLang="zh-CN" i="1" dirty="0" smtClean="0"/>
              <a:t>α</a:t>
            </a:r>
            <a:r>
              <a:rPr lang="el-GR" altLang="zh-CN" dirty="0" smtClean="0"/>
              <a:t>)</a:t>
            </a:r>
            <a:r>
              <a:rPr lang="en-US" altLang="zh-CN" baseline="30000" dirty="0" smtClean="0"/>
              <a:t>27</a:t>
            </a:r>
            <a:r>
              <a:rPr lang="en-US" altLang="zh-CN" dirty="0" smtClean="0"/>
              <a:t>Si</a:t>
            </a:r>
          </a:p>
        </p:txBody>
      </p:sp>
      <p:sp>
        <p:nvSpPr>
          <p:cNvPr id="4" name="文本框 3"/>
          <p:cNvSpPr txBox="1"/>
          <p:nvPr/>
        </p:nvSpPr>
        <p:spPr>
          <a:xfrm>
            <a:off x="1644040" y="303878"/>
            <a:ext cx="415498" cy="5632311"/>
          </a:xfrm>
          <a:prstGeom prst="rect">
            <a:avLst/>
          </a:prstGeom>
          <a:noFill/>
        </p:spPr>
        <p:txBody>
          <a:bodyPr wrap="none" rtlCol="0">
            <a:spAutoFit/>
          </a:bodyPr>
          <a:lstStyle/>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a:latin typeface="+mn-ea"/>
              </a:rPr>
              <a:t>√</a:t>
            </a:r>
            <a:endParaRPr lang="en-US" altLang="zh-CN" dirty="0">
              <a:latin typeface="+mn-ea"/>
            </a:endParaRPr>
          </a:p>
          <a:p>
            <a:r>
              <a:rPr lang="zh-CN" altLang="en-US" dirty="0" smtClean="0">
                <a:latin typeface="+mn-ea"/>
              </a:rPr>
              <a:t>√</a:t>
            </a:r>
            <a:endParaRPr lang="en-US" altLang="zh-CN" dirty="0">
              <a:latin typeface="+mn-ea"/>
            </a:endParaRPr>
          </a:p>
        </p:txBody>
      </p:sp>
      <p:sp>
        <p:nvSpPr>
          <p:cNvPr id="5" name="文本框 4"/>
          <p:cNvSpPr txBox="1"/>
          <p:nvPr/>
        </p:nvSpPr>
        <p:spPr>
          <a:xfrm>
            <a:off x="6422266" y="0"/>
            <a:ext cx="1144865" cy="1477328"/>
          </a:xfrm>
          <a:prstGeom prst="rect">
            <a:avLst/>
          </a:prstGeom>
          <a:noFill/>
        </p:spPr>
        <p:txBody>
          <a:bodyPr wrap="none" rtlCol="0">
            <a:spAutoFit/>
          </a:bodyPr>
          <a:lstStyle/>
          <a:p>
            <a:r>
              <a:rPr lang="en-US" altLang="zh-CN" baseline="30000" dirty="0" smtClean="0"/>
              <a:t>29</a:t>
            </a:r>
            <a:r>
              <a:rPr lang="en-US" altLang="zh-CN" dirty="0" smtClean="0"/>
              <a:t>Si levels</a:t>
            </a:r>
          </a:p>
          <a:p>
            <a:r>
              <a:rPr lang="en-US" dirty="0"/>
              <a:t>10252</a:t>
            </a:r>
            <a:r>
              <a:rPr lang="en-US" dirty="0" smtClean="0"/>
              <a:t>(</a:t>
            </a:r>
            <a:r>
              <a:rPr lang="en-US" altLang="zh-CN" dirty="0" smtClean="0"/>
              <a:t>2)</a:t>
            </a:r>
          </a:p>
          <a:p>
            <a:r>
              <a:rPr lang="en-US" dirty="0" smtClean="0">
                <a:solidFill>
                  <a:srgbClr val="C00000"/>
                </a:solidFill>
              </a:rPr>
              <a:t>11087(7)</a:t>
            </a:r>
          </a:p>
          <a:p>
            <a:r>
              <a:rPr lang="en-US" dirty="0" smtClean="0">
                <a:solidFill>
                  <a:srgbClr val="C00000"/>
                </a:solidFill>
              </a:rPr>
              <a:t>11305(9)</a:t>
            </a:r>
          </a:p>
          <a:p>
            <a:r>
              <a:rPr lang="en-US" dirty="0" smtClean="0"/>
              <a:t>11665(10)</a:t>
            </a:r>
          </a:p>
        </p:txBody>
      </p:sp>
      <p:sp>
        <p:nvSpPr>
          <p:cNvPr id="6" name="文本框 5"/>
          <p:cNvSpPr txBox="1"/>
          <p:nvPr/>
        </p:nvSpPr>
        <p:spPr>
          <a:xfrm>
            <a:off x="7624839" y="0"/>
            <a:ext cx="1483098" cy="369332"/>
          </a:xfrm>
          <a:prstGeom prst="rect">
            <a:avLst/>
          </a:prstGeom>
          <a:noFill/>
        </p:spPr>
        <p:txBody>
          <a:bodyPr wrap="none" rtlCol="0">
            <a:spAutoFit/>
          </a:bodyPr>
          <a:lstStyle/>
          <a:p>
            <a:r>
              <a:rPr lang="en-US" altLang="zh-CN" baseline="30000" dirty="0" smtClean="0"/>
              <a:t>30</a:t>
            </a:r>
            <a:r>
              <a:rPr lang="en-US" altLang="zh-CN" dirty="0" smtClean="0"/>
              <a:t>Si(</a:t>
            </a:r>
            <a:r>
              <a:rPr lang="en-US" altLang="zh-CN" baseline="30000" dirty="0" smtClean="0"/>
              <a:t>3</a:t>
            </a:r>
            <a:r>
              <a:rPr lang="en-US" altLang="zh-CN" dirty="0" smtClean="0"/>
              <a:t>He,</a:t>
            </a:r>
            <a:r>
              <a:rPr lang="el-GR" altLang="zh-CN" i="1" dirty="0" smtClean="0"/>
              <a:t>α</a:t>
            </a:r>
            <a:r>
              <a:rPr lang="el-GR" altLang="zh-CN" dirty="0" smtClean="0"/>
              <a:t>)</a:t>
            </a:r>
            <a:r>
              <a:rPr lang="en-US" altLang="zh-CN" baseline="30000" dirty="0" smtClean="0"/>
              <a:t>29</a:t>
            </a:r>
            <a:r>
              <a:rPr lang="en-US" altLang="zh-CN" dirty="0" smtClean="0"/>
              <a:t>Si</a:t>
            </a:r>
          </a:p>
        </p:txBody>
      </p:sp>
      <p:sp>
        <p:nvSpPr>
          <p:cNvPr id="7" name="文本框 6"/>
          <p:cNvSpPr txBox="1"/>
          <p:nvPr/>
        </p:nvSpPr>
        <p:spPr>
          <a:xfrm>
            <a:off x="8066306" y="303878"/>
            <a:ext cx="415498" cy="1200329"/>
          </a:xfrm>
          <a:prstGeom prst="rect">
            <a:avLst/>
          </a:prstGeom>
          <a:noFill/>
        </p:spPr>
        <p:txBody>
          <a:bodyPr wrap="none" rtlCol="0">
            <a:spAutoFit/>
          </a:bodyPr>
          <a:lstStyle/>
          <a:p>
            <a:r>
              <a:rPr lang="en-US" altLang="zh-CN" dirty="0">
                <a:latin typeface="+mn-ea"/>
                <a:cs typeface="Times New Roman" panose="02020603050405020304" pitchFamily="18" charset="0"/>
              </a:rPr>
              <a:t>×</a:t>
            </a:r>
          </a:p>
          <a:p>
            <a:r>
              <a:rPr lang="zh-CN" altLang="en-US" dirty="0">
                <a:latin typeface="+mn-ea"/>
                <a:cs typeface="Times New Roman" panose="02020603050405020304" pitchFamily="18" charset="0"/>
              </a:rPr>
              <a:t>√</a:t>
            </a:r>
            <a:endParaRPr lang="en-US" altLang="zh-CN" dirty="0">
              <a:latin typeface="+mn-ea"/>
              <a:cs typeface="Times New Roman" panose="02020603050405020304" pitchFamily="18" charset="0"/>
            </a:endParaRPr>
          </a:p>
          <a:p>
            <a:r>
              <a:rPr lang="zh-CN" altLang="en-US" dirty="0">
                <a:latin typeface="+mn-ea"/>
                <a:cs typeface="Times New Roman" panose="02020603050405020304" pitchFamily="18" charset="0"/>
              </a:rPr>
              <a:t>√</a:t>
            </a:r>
            <a:endParaRPr lang="en-US" altLang="zh-CN" dirty="0">
              <a:latin typeface="+mn-ea"/>
              <a:cs typeface="Times New Roman" panose="02020603050405020304" pitchFamily="18" charset="0"/>
            </a:endParaRPr>
          </a:p>
          <a:p>
            <a:r>
              <a:rPr lang="zh-CN" altLang="en-US" dirty="0" smtClean="0">
                <a:latin typeface="+mn-ea"/>
                <a:cs typeface="Times New Roman" panose="02020603050405020304" pitchFamily="18" charset="0"/>
              </a:rPr>
              <a:t>√</a:t>
            </a:r>
            <a:endParaRPr lang="en-US" altLang="zh-CN" dirty="0">
              <a:latin typeface="+mn-ea"/>
              <a:cs typeface="Times New Roman" panose="02020603050405020304" pitchFamily="18" charset="0"/>
            </a:endParaRPr>
          </a:p>
        </p:txBody>
      </p:sp>
      <p:sp>
        <p:nvSpPr>
          <p:cNvPr id="8" name="文本框 7"/>
          <p:cNvSpPr txBox="1"/>
          <p:nvPr/>
        </p:nvSpPr>
        <p:spPr>
          <a:xfrm>
            <a:off x="3106455" y="0"/>
            <a:ext cx="2229220" cy="6647974"/>
          </a:xfrm>
          <a:prstGeom prst="rect">
            <a:avLst/>
          </a:prstGeom>
          <a:noFill/>
        </p:spPr>
        <p:txBody>
          <a:bodyPr wrap="square" rtlCol="0">
            <a:spAutoFit/>
          </a:bodyPr>
          <a:lstStyle/>
          <a:p>
            <a:r>
              <a:rPr lang="en-US" altLang="zh-CN" baseline="30000" dirty="0" smtClean="0"/>
              <a:t>28</a:t>
            </a:r>
            <a:r>
              <a:rPr lang="en-US" altLang="zh-CN" dirty="0" smtClean="0"/>
              <a:t>Si levels</a:t>
            </a:r>
          </a:p>
          <a:p>
            <a:r>
              <a:rPr lang="en-US" sz="1200" dirty="0"/>
              <a:t> </a:t>
            </a:r>
            <a:r>
              <a:rPr lang="en-US" sz="1200" dirty="0" smtClean="0"/>
              <a:t> 12331.0 </a:t>
            </a:r>
            <a:r>
              <a:rPr lang="en-US" sz="1200" dirty="0"/>
              <a:t>1 </a:t>
            </a:r>
          </a:p>
          <a:p>
            <a:r>
              <a:rPr lang="en-US" sz="1200" dirty="0"/>
              <a:t>  </a:t>
            </a:r>
            <a:r>
              <a:rPr lang="en-US" sz="1200" dirty="0">
                <a:solidFill>
                  <a:srgbClr val="C00000"/>
                </a:solidFill>
              </a:rPr>
              <a:t>12441.1 1 </a:t>
            </a:r>
          </a:p>
          <a:p>
            <a:r>
              <a:rPr lang="en-US" sz="1200" dirty="0">
                <a:solidFill>
                  <a:srgbClr val="C00000"/>
                </a:solidFill>
              </a:rPr>
              <a:t>  12475.0 1 </a:t>
            </a:r>
          </a:p>
          <a:p>
            <a:r>
              <a:rPr lang="en-US" sz="1200" dirty="0">
                <a:solidFill>
                  <a:srgbClr val="C00000"/>
                </a:solidFill>
              </a:rPr>
              <a:t>  12488.8 1 </a:t>
            </a:r>
          </a:p>
          <a:p>
            <a:r>
              <a:rPr lang="en-US" sz="1200" dirty="0">
                <a:solidFill>
                  <a:srgbClr val="C00000"/>
                </a:solidFill>
              </a:rPr>
              <a:t>  12541.5 1 </a:t>
            </a:r>
          </a:p>
          <a:p>
            <a:r>
              <a:rPr lang="en-US" sz="1200" dirty="0">
                <a:solidFill>
                  <a:srgbClr val="C00000"/>
                </a:solidFill>
              </a:rPr>
              <a:t>  12551.2 1 </a:t>
            </a:r>
          </a:p>
          <a:p>
            <a:r>
              <a:rPr lang="en-US" sz="1200" dirty="0">
                <a:solidFill>
                  <a:srgbClr val="C00000"/>
                </a:solidFill>
              </a:rPr>
              <a:t>  12573.7 1 </a:t>
            </a:r>
          </a:p>
          <a:p>
            <a:r>
              <a:rPr lang="en-US" sz="1200" dirty="0">
                <a:solidFill>
                  <a:srgbClr val="C00000"/>
                </a:solidFill>
              </a:rPr>
              <a:t>  12635.8 1 </a:t>
            </a:r>
          </a:p>
          <a:p>
            <a:r>
              <a:rPr lang="en-US" sz="1200" dirty="0">
                <a:solidFill>
                  <a:srgbClr val="C00000"/>
                </a:solidFill>
              </a:rPr>
              <a:t>  12643.1 1 </a:t>
            </a:r>
          </a:p>
          <a:p>
            <a:r>
              <a:rPr lang="en-US" sz="1200" dirty="0">
                <a:solidFill>
                  <a:srgbClr val="C00000"/>
                </a:solidFill>
              </a:rPr>
              <a:t>  12663.7 1 </a:t>
            </a:r>
          </a:p>
          <a:p>
            <a:r>
              <a:rPr lang="en-US" sz="1200" dirty="0">
                <a:solidFill>
                  <a:srgbClr val="C00000"/>
                </a:solidFill>
              </a:rPr>
              <a:t>  12715.0 1 </a:t>
            </a:r>
          </a:p>
          <a:p>
            <a:r>
              <a:rPr lang="en-US" sz="1200" dirty="0">
                <a:solidFill>
                  <a:srgbClr val="C00000"/>
                </a:solidFill>
              </a:rPr>
              <a:t>  12726.2 1 </a:t>
            </a:r>
          </a:p>
          <a:p>
            <a:r>
              <a:rPr lang="en-US" sz="1200" dirty="0">
                <a:solidFill>
                  <a:srgbClr val="C00000"/>
                </a:solidFill>
              </a:rPr>
              <a:t>  12742.5 5 </a:t>
            </a:r>
          </a:p>
          <a:p>
            <a:r>
              <a:rPr lang="en-US" sz="1200" dirty="0">
                <a:solidFill>
                  <a:srgbClr val="C00000"/>
                </a:solidFill>
              </a:rPr>
              <a:t>  12754.8 1 </a:t>
            </a:r>
          </a:p>
          <a:p>
            <a:r>
              <a:rPr lang="en-US" sz="1200" dirty="0">
                <a:solidFill>
                  <a:srgbClr val="C00000"/>
                </a:solidFill>
              </a:rPr>
              <a:t>  12802.7 1 </a:t>
            </a:r>
          </a:p>
          <a:p>
            <a:r>
              <a:rPr lang="en-US" sz="1200" dirty="0">
                <a:solidFill>
                  <a:srgbClr val="C00000"/>
                </a:solidFill>
              </a:rPr>
              <a:t>  12805.3 4 </a:t>
            </a:r>
          </a:p>
          <a:p>
            <a:r>
              <a:rPr lang="en-US" sz="1200" dirty="0">
                <a:solidFill>
                  <a:srgbClr val="C00000"/>
                </a:solidFill>
              </a:rPr>
              <a:t>  12815.4 5 </a:t>
            </a:r>
          </a:p>
          <a:p>
            <a:r>
              <a:rPr lang="en-US" sz="1200" dirty="0">
                <a:solidFill>
                  <a:srgbClr val="C00000"/>
                </a:solidFill>
              </a:rPr>
              <a:t>  12816.7 1 </a:t>
            </a:r>
          </a:p>
          <a:p>
            <a:r>
              <a:rPr lang="en-US" sz="1200" dirty="0">
                <a:solidFill>
                  <a:srgbClr val="C00000"/>
                </a:solidFill>
              </a:rPr>
              <a:t>  12855.1 1 </a:t>
            </a:r>
          </a:p>
          <a:p>
            <a:r>
              <a:rPr lang="en-US" sz="1200" dirty="0">
                <a:solidFill>
                  <a:srgbClr val="C00000"/>
                </a:solidFill>
              </a:rPr>
              <a:t>  12859.1 3 </a:t>
            </a:r>
          </a:p>
          <a:p>
            <a:r>
              <a:rPr lang="en-US" sz="1200" dirty="0">
                <a:solidFill>
                  <a:srgbClr val="C00000"/>
                </a:solidFill>
              </a:rPr>
              <a:t>  12866.5 1 </a:t>
            </a:r>
          </a:p>
          <a:p>
            <a:r>
              <a:rPr lang="en-US" sz="1200" dirty="0">
                <a:solidFill>
                  <a:srgbClr val="C00000"/>
                </a:solidFill>
              </a:rPr>
              <a:t>  12900.4 1 </a:t>
            </a:r>
          </a:p>
          <a:p>
            <a:r>
              <a:rPr lang="en-US" sz="1200" dirty="0">
                <a:solidFill>
                  <a:srgbClr val="C00000"/>
                </a:solidFill>
              </a:rPr>
              <a:t>  12902.0 2 </a:t>
            </a:r>
          </a:p>
          <a:p>
            <a:r>
              <a:rPr lang="en-US" sz="1200" dirty="0">
                <a:solidFill>
                  <a:srgbClr val="C00000"/>
                </a:solidFill>
              </a:rPr>
              <a:t>  12917.3 1 </a:t>
            </a:r>
          </a:p>
          <a:p>
            <a:r>
              <a:rPr lang="en-US" sz="1200" dirty="0">
                <a:solidFill>
                  <a:srgbClr val="C00000"/>
                </a:solidFill>
              </a:rPr>
              <a:t>  12923.8 1 </a:t>
            </a:r>
          </a:p>
          <a:p>
            <a:r>
              <a:rPr lang="en-US" sz="1200" dirty="0">
                <a:solidFill>
                  <a:srgbClr val="C00000"/>
                </a:solidFill>
              </a:rPr>
              <a:t>  12924.0 3 </a:t>
            </a:r>
          </a:p>
          <a:p>
            <a:r>
              <a:rPr lang="en-US" sz="1200" dirty="0">
                <a:solidFill>
                  <a:srgbClr val="C00000"/>
                </a:solidFill>
              </a:rPr>
              <a:t>  12974.2 3 </a:t>
            </a:r>
          </a:p>
          <a:p>
            <a:r>
              <a:rPr lang="en-US" sz="1200" dirty="0">
                <a:solidFill>
                  <a:srgbClr val="C00000"/>
                </a:solidFill>
              </a:rPr>
              <a:t>  12976 2 </a:t>
            </a:r>
          </a:p>
          <a:p>
            <a:r>
              <a:rPr lang="en-US" sz="1200" dirty="0">
                <a:solidFill>
                  <a:srgbClr val="C00000"/>
                </a:solidFill>
              </a:rPr>
              <a:t>  12990.0 2 </a:t>
            </a:r>
          </a:p>
          <a:p>
            <a:r>
              <a:rPr lang="en-US" sz="1200" dirty="0">
                <a:solidFill>
                  <a:srgbClr val="C00000"/>
                </a:solidFill>
              </a:rPr>
              <a:t>  12994 3 </a:t>
            </a:r>
          </a:p>
          <a:p>
            <a:r>
              <a:rPr lang="en-US" sz="1200" dirty="0">
                <a:solidFill>
                  <a:srgbClr val="C00000"/>
                </a:solidFill>
              </a:rPr>
              <a:t>  13014 3 </a:t>
            </a:r>
          </a:p>
          <a:p>
            <a:r>
              <a:rPr lang="en-US" sz="1200" dirty="0">
                <a:solidFill>
                  <a:srgbClr val="C00000"/>
                </a:solidFill>
              </a:rPr>
              <a:t>  13033.5 1 </a:t>
            </a:r>
          </a:p>
          <a:p>
            <a:r>
              <a:rPr lang="en-US" sz="1200" dirty="0">
                <a:solidFill>
                  <a:srgbClr val="C00000"/>
                </a:solidFill>
              </a:rPr>
              <a:t>  13039.8 5 </a:t>
            </a:r>
          </a:p>
          <a:p>
            <a:r>
              <a:rPr lang="en-US" sz="1200" dirty="0">
                <a:solidFill>
                  <a:srgbClr val="C00000"/>
                </a:solidFill>
              </a:rPr>
              <a:t>  13050.4 2 </a:t>
            </a:r>
          </a:p>
        </p:txBody>
      </p:sp>
      <p:sp>
        <p:nvSpPr>
          <p:cNvPr id="9" name="文本框 8"/>
          <p:cNvSpPr txBox="1"/>
          <p:nvPr/>
        </p:nvSpPr>
        <p:spPr>
          <a:xfrm>
            <a:off x="4309028" y="0"/>
            <a:ext cx="1483098" cy="369332"/>
          </a:xfrm>
          <a:prstGeom prst="rect">
            <a:avLst/>
          </a:prstGeom>
          <a:noFill/>
        </p:spPr>
        <p:txBody>
          <a:bodyPr wrap="none" rtlCol="0">
            <a:spAutoFit/>
          </a:bodyPr>
          <a:lstStyle/>
          <a:p>
            <a:r>
              <a:rPr lang="en-US" altLang="zh-CN" baseline="30000" dirty="0" smtClean="0"/>
              <a:t>29</a:t>
            </a:r>
            <a:r>
              <a:rPr lang="en-US" altLang="zh-CN" dirty="0" smtClean="0"/>
              <a:t>Si(</a:t>
            </a:r>
            <a:r>
              <a:rPr lang="en-US" altLang="zh-CN" baseline="30000" dirty="0" smtClean="0"/>
              <a:t>3</a:t>
            </a:r>
            <a:r>
              <a:rPr lang="en-US" altLang="zh-CN" dirty="0" smtClean="0"/>
              <a:t>He,</a:t>
            </a:r>
            <a:r>
              <a:rPr lang="el-GR" altLang="zh-CN" i="1" dirty="0" smtClean="0"/>
              <a:t>α</a:t>
            </a:r>
            <a:r>
              <a:rPr lang="el-GR" altLang="zh-CN" dirty="0" smtClean="0"/>
              <a:t>)</a:t>
            </a:r>
            <a:r>
              <a:rPr lang="en-US" altLang="zh-CN" baseline="30000" dirty="0" smtClean="0"/>
              <a:t>28</a:t>
            </a:r>
            <a:r>
              <a:rPr lang="en-US" altLang="zh-CN" dirty="0" smtClean="0"/>
              <a:t>Si</a:t>
            </a:r>
          </a:p>
        </p:txBody>
      </p:sp>
      <p:sp>
        <p:nvSpPr>
          <p:cNvPr id="13" name="矩形 12"/>
          <p:cNvSpPr/>
          <p:nvPr/>
        </p:nvSpPr>
        <p:spPr>
          <a:xfrm>
            <a:off x="3872241" y="1569661"/>
            <a:ext cx="1184710" cy="5078313"/>
          </a:xfrm>
          <a:prstGeom prst="rect">
            <a:avLst/>
          </a:prstGeom>
        </p:spPr>
        <p:txBody>
          <a:bodyPr wrap="square">
            <a:spAutoFit/>
          </a:bodyPr>
          <a:lstStyle/>
          <a:p>
            <a:pPr lvl="0"/>
            <a:r>
              <a:rPr lang="en-US" sz="1200" dirty="0" smtClean="0">
                <a:solidFill>
                  <a:srgbClr val="C00000"/>
                </a:solidFill>
              </a:rPr>
              <a:t>  </a:t>
            </a:r>
            <a:r>
              <a:rPr lang="en-US" sz="1200" dirty="0">
                <a:solidFill>
                  <a:srgbClr val="C00000"/>
                </a:solidFill>
              </a:rPr>
              <a:t>13094.1 1 </a:t>
            </a:r>
          </a:p>
          <a:p>
            <a:pPr lvl="0"/>
            <a:r>
              <a:rPr lang="en-US" sz="1200" dirty="0">
                <a:solidFill>
                  <a:srgbClr val="C00000"/>
                </a:solidFill>
              </a:rPr>
              <a:t>  13103.9 10 </a:t>
            </a:r>
          </a:p>
          <a:p>
            <a:pPr lvl="0"/>
            <a:r>
              <a:rPr lang="en-US" sz="1200" dirty="0">
                <a:solidFill>
                  <a:srgbClr val="C00000"/>
                </a:solidFill>
              </a:rPr>
              <a:t>  13104.4 10 </a:t>
            </a:r>
          </a:p>
          <a:p>
            <a:pPr lvl="0"/>
            <a:r>
              <a:rPr lang="en-US" sz="1200" dirty="0">
                <a:solidFill>
                  <a:srgbClr val="C00000"/>
                </a:solidFill>
              </a:rPr>
              <a:t>  13105.9 4 </a:t>
            </a:r>
          </a:p>
          <a:p>
            <a:pPr lvl="0"/>
            <a:r>
              <a:rPr lang="en-US" sz="1200" dirty="0">
                <a:solidFill>
                  <a:srgbClr val="C00000"/>
                </a:solidFill>
              </a:rPr>
              <a:t>  13114.9 10 </a:t>
            </a:r>
          </a:p>
          <a:p>
            <a:pPr lvl="0"/>
            <a:r>
              <a:rPr lang="en-US" sz="1200" dirty="0">
                <a:solidFill>
                  <a:srgbClr val="C00000"/>
                </a:solidFill>
              </a:rPr>
              <a:t>  13116.8 10 </a:t>
            </a:r>
          </a:p>
          <a:p>
            <a:pPr lvl="0"/>
            <a:r>
              <a:rPr lang="en-US" sz="1200" dirty="0">
                <a:solidFill>
                  <a:srgbClr val="C00000"/>
                </a:solidFill>
              </a:rPr>
              <a:t>  13121 3 </a:t>
            </a:r>
          </a:p>
          <a:p>
            <a:pPr lvl="0"/>
            <a:r>
              <a:rPr lang="en-US" sz="1200" dirty="0">
                <a:solidFill>
                  <a:srgbClr val="C00000"/>
                </a:solidFill>
              </a:rPr>
              <a:t>  13173.3 1 </a:t>
            </a:r>
          </a:p>
          <a:p>
            <a:pPr lvl="0"/>
            <a:r>
              <a:rPr lang="en-US" sz="1200" dirty="0">
                <a:solidFill>
                  <a:srgbClr val="C00000"/>
                </a:solidFill>
              </a:rPr>
              <a:t>  13188.6 5 </a:t>
            </a:r>
          </a:p>
          <a:p>
            <a:pPr lvl="0"/>
            <a:r>
              <a:rPr lang="en-US" sz="1200" dirty="0">
                <a:solidFill>
                  <a:srgbClr val="C00000"/>
                </a:solidFill>
              </a:rPr>
              <a:t>  13190.0 2 </a:t>
            </a:r>
          </a:p>
          <a:p>
            <a:pPr lvl="0"/>
            <a:r>
              <a:rPr lang="en-US" sz="1200" dirty="0">
                <a:solidFill>
                  <a:srgbClr val="C00000"/>
                </a:solidFill>
              </a:rPr>
              <a:t>  13204.6 1 </a:t>
            </a:r>
          </a:p>
          <a:p>
            <a:pPr lvl="0"/>
            <a:r>
              <a:rPr lang="en-US" sz="1200" dirty="0">
                <a:solidFill>
                  <a:srgbClr val="C00000"/>
                </a:solidFill>
              </a:rPr>
              <a:t>  13208.5 2 </a:t>
            </a:r>
          </a:p>
          <a:p>
            <a:pPr lvl="0"/>
            <a:r>
              <a:rPr lang="en-US" sz="1200" dirty="0">
                <a:solidFill>
                  <a:srgbClr val="C00000"/>
                </a:solidFill>
              </a:rPr>
              <a:t>  13229.7 5 </a:t>
            </a:r>
          </a:p>
          <a:p>
            <a:pPr lvl="0"/>
            <a:r>
              <a:rPr lang="en-US" sz="1200" dirty="0">
                <a:solidFill>
                  <a:srgbClr val="C00000"/>
                </a:solidFill>
              </a:rPr>
              <a:t>  13230.7 10 </a:t>
            </a:r>
          </a:p>
          <a:p>
            <a:pPr lvl="0"/>
            <a:r>
              <a:rPr lang="en-US" sz="1200" dirty="0">
                <a:solidFill>
                  <a:srgbClr val="C00000"/>
                </a:solidFill>
              </a:rPr>
              <a:t>  13234 2 </a:t>
            </a:r>
          </a:p>
          <a:p>
            <a:pPr lvl="0"/>
            <a:r>
              <a:rPr lang="en-US" sz="1200" dirty="0">
                <a:solidFill>
                  <a:srgbClr val="C00000"/>
                </a:solidFill>
              </a:rPr>
              <a:t>  13246.9 6 </a:t>
            </a:r>
          </a:p>
          <a:p>
            <a:pPr lvl="0"/>
            <a:r>
              <a:rPr lang="en-US" sz="1200" dirty="0">
                <a:solidFill>
                  <a:srgbClr val="C00000"/>
                </a:solidFill>
              </a:rPr>
              <a:t>  13247.7 6 </a:t>
            </a:r>
          </a:p>
          <a:p>
            <a:pPr lvl="0"/>
            <a:r>
              <a:rPr lang="en-US" sz="1200" dirty="0">
                <a:solidFill>
                  <a:srgbClr val="C00000"/>
                </a:solidFill>
              </a:rPr>
              <a:t>  13271.6 5 </a:t>
            </a:r>
          </a:p>
          <a:p>
            <a:pPr lvl="0"/>
            <a:r>
              <a:rPr lang="en-US" sz="1200" dirty="0">
                <a:solidFill>
                  <a:srgbClr val="C00000"/>
                </a:solidFill>
              </a:rPr>
              <a:t>  13318.2 3 </a:t>
            </a:r>
          </a:p>
          <a:p>
            <a:pPr lvl="0"/>
            <a:r>
              <a:rPr lang="en-US" sz="1200" dirty="0">
                <a:solidFill>
                  <a:srgbClr val="C00000"/>
                </a:solidFill>
              </a:rPr>
              <a:t>  13320.5 1 </a:t>
            </a:r>
          </a:p>
          <a:p>
            <a:pPr lvl="0"/>
            <a:r>
              <a:rPr lang="en-US" sz="1200" dirty="0">
                <a:solidFill>
                  <a:srgbClr val="C00000"/>
                </a:solidFill>
              </a:rPr>
              <a:t>  13360.8 5 </a:t>
            </a:r>
          </a:p>
          <a:p>
            <a:pPr lvl="0"/>
            <a:r>
              <a:rPr lang="en-US" sz="1200" dirty="0">
                <a:solidFill>
                  <a:srgbClr val="C00000"/>
                </a:solidFill>
              </a:rPr>
              <a:t>  13415.3 5 </a:t>
            </a:r>
          </a:p>
          <a:p>
            <a:pPr lvl="0"/>
            <a:r>
              <a:rPr lang="en-US" sz="1200" dirty="0">
                <a:solidFill>
                  <a:srgbClr val="C00000"/>
                </a:solidFill>
              </a:rPr>
              <a:t>  13423.3 5 </a:t>
            </a:r>
          </a:p>
          <a:p>
            <a:pPr lvl="0"/>
            <a:r>
              <a:rPr lang="en-US" sz="1200" dirty="0">
                <a:solidFill>
                  <a:srgbClr val="C00000"/>
                </a:solidFill>
              </a:rPr>
              <a:t>  13425.4 4 </a:t>
            </a:r>
          </a:p>
          <a:p>
            <a:pPr lvl="0"/>
            <a:r>
              <a:rPr lang="en-US" sz="1200" dirty="0">
                <a:solidFill>
                  <a:srgbClr val="C00000"/>
                </a:solidFill>
              </a:rPr>
              <a:t>  13467 3 </a:t>
            </a:r>
          </a:p>
          <a:p>
            <a:pPr lvl="0"/>
            <a:r>
              <a:rPr lang="en-US" sz="1200" dirty="0">
                <a:solidFill>
                  <a:srgbClr val="C00000"/>
                </a:solidFill>
              </a:rPr>
              <a:t>  13478.6 5 </a:t>
            </a:r>
            <a:endParaRPr lang="en-US" sz="1200" dirty="0" smtClean="0">
              <a:solidFill>
                <a:srgbClr val="C00000"/>
              </a:solidFill>
            </a:endParaRPr>
          </a:p>
          <a:p>
            <a:pPr lvl="0"/>
            <a:r>
              <a:rPr lang="en-US" sz="1200" dirty="0" smtClean="0">
                <a:solidFill>
                  <a:prstClr val="black"/>
                </a:solidFill>
              </a:rPr>
              <a:t>  </a:t>
            </a:r>
            <a:r>
              <a:rPr lang="en-US" sz="1200" dirty="0">
                <a:solidFill>
                  <a:prstClr val="black"/>
                </a:solidFill>
              </a:rPr>
              <a:t>13483.7 5 </a:t>
            </a:r>
            <a:endParaRPr lang="en-US" dirty="0"/>
          </a:p>
        </p:txBody>
      </p:sp>
      <p:sp>
        <p:nvSpPr>
          <p:cNvPr id="14" name="文本框 13"/>
          <p:cNvSpPr txBox="1"/>
          <p:nvPr/>
        </p:nvSpPr>
        <p:spPr>
          <a:xfrm>
            <a:off x="4849202" y="369332"/>
            <a:ext cx="415498" cy="369332"/>
          </a:xfrm>
          <a:prstGeom prst="rect">
            <a:avLst/>
          </a:prstGeom>
          <a:noFill/>
        </p:spPr>
        <p:txBody>
          <a:bodyPr wrap="none" rtlCol="0">
            <a:spAutoFit/>
          </a:bodyPr>
          <a:lstStyle/>
          <a:p>
            <a:r>
              <a:rPr lang="en-US" altLang="zh-CN" dirty="0" smtClean="0">
                <a:latin typeface="+mn-ea"/>
                <a:cs typeface="Times New Roman" panose="02020603050405020304" pitchFamily="18" charset="0"/>
              </a:rPr>
              <a:t>×</a:t>
            </a:r>
            <a:endParaRPr lang="en-US" altLang="zh-CN" dirty="0">
              <a:latin typeface="+mn-ea"/>
              <a:cs typeface="Times New Roman" panose="02020603050405020304" pitchFamily="18" charset="0"/>
            </a:endParaRPr>
          </a:p>
        </p:txBody>
      </p:sp>
      <p:sp>
        <p:nvSpPr>
          <p:cNvPr id="15" name="文本框 14"/>
          <p:cNvSpPr txBox="1"/>
          <p:nvPr/>
        </p:nvSpPr>
        <p:spPr>
          <a:xfrm>
            <a:off x="0" y="6488668"/>
            <a:ext cx="2975827" cy="338554"/>
          </a:xfrm>
          <a:prstGeom prst="rect">
            <a:avLst/>
          </a:prstGeom>
          <a:noFill/>
        </p:spPr>
        <p:txBody>
          <a:bodyPr wrap="square" rtlCol="0">
            <a:spAutoFit/>
          </a:bodyPr>
          <a:lstStyle/>
          <a:p>
            <a:r>
              <a:rPr lang="en-US" sz="1600" dirty="0" smtClean="0">
                <a:solidFill>
                  <a:srgbClr val="C00000"/>
                </a:solidFill>
              </a:rPr>
              <a:t>Within the window of Q3D</a:t>
            </a:r>
            <a:endParaRPr lang="en-US" sz="1600" dirty="0">
              <a:solidFill>
                <a:srgbClr val="C00000"/>
              </a:solidFill>
            </a:endParaRPr>
          </a:p>
        </p:txBody>
      </p:sp>
    </p:spTree>
    <p:extLst>
      <p:ext uri="{BB962C8B-B14F-4D97-AF65-F5344CB8AC3E}">
        <p14:creationId xmlns:p14="http://schemas.microsoft.com/office/powerpoint/2010/main" val="22419106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836" y="9047"/>
            <a:ext cx="8440328" cy="6839905"/>
          </a:xfrm>
          <a:prstGeom prst="rect">
            <a:avLst/>
          </a:prstGeom>
        </p:spPr>
      </p:pic>
    </p:spTree>
    <p:extLst>
      <p:ext uri="{BB962C8B-B14F-4D97-AF65-F5344CB8AC3E}">
        <p14:creationId xmlns:p14="http://schemas.microsoft.com/office/powerpoint/2010/main" val="41775153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Fig204"/>
          <p:cNvPicPr/>
          <p:nvPr/>
        </p:nvPicPr>
        <p:blipFill>
          <a:blip r:embed="rId3"/>
          <a:srcRect/>
          <a:stretch>
            <a:fillRect/>
          </a:stretch>
        </p:blipFill>
        <p:spPr bwMode="auto">
          <a:xfrm>
            <a:off x="50800" y="184666"/>
            <a:ext cx="4432300" cy="1790700"/>
          </a:xfrm>
          <a:prstGeom prst="rect">
            <a:avLst/>
          </a:prstGeom>
          <a:noFill/>
          <a:ln w="9525">
            <a:noFill/>
            <a:miter lim="800000"/>
            <a:headEnd/>
            <a:tailEnd/>
          </a:ln>
        </p:spPr>
      </p:pic>
      <p:pic>
        <p:nvPicPr>
          <p:cNvPr id="6" name="图片 5" descr="111.bmp"/>
          <p:cNvPicPr/>
          <p:nvPr/>
        </p:nvPicPr>
        <p:blipFill>
          <a:blip r:embed="rId4"/>
          <a:stretch>
            <a:fillRect/>
          </a:stretch>
        </p:blipFill>
        <p:spPr>
          <a:xfrm>
            <a:off x="4533900" y="17862"/>
            <a:ext cx="4610100" cy="2480945"/>
          </a:xfrm>
          <a:prstGeom prst="rect">
            <a:avLst/>
          </a:prstGeom>
        </p:spPr>
      </p:pic>
      <p:sp>
        <p:nvSpPr>
          <p:cNvPr id="32" name="矩形 31"/>
          <p:cNvSpPr/>
          <p:nvPr/>
        </p:nvSpPr>
        <p:spPr>
          <a:xfrm>
            <a:off x="4572000" y="0"/>
            <a:ext cx="4572000" cy="369332"/>
          </a:xfrm>
          <a:prstGeom prst="rect">
            <a:avLst/>
          </a:prstGeom>
        </p:spPr>
        <p:txBody>
          <a:bodyPr>
            <a:spAutoFit/>
          </a:bodyPr>
          <a:lstStyle/>
          <a:p>
            <a:pPr algn="just"/>
            <a:endParaRPr lang="en-US" dirty="0"/>
          </a:p>
        </p:txBody>
      </p:sp>
      <p:grpSp>
        <p:nvGrpSpPr>
          <p:cNvPr id="58" name="组合 57"/>
          <p:cNvGrpSpPr/>
          <p:nvPr/>
        </p:nvGrpSpPr>
        <p:grpSpPr>
          <a:xfrm>
            <a:off x="3744948" y="3412675"/>
            <a:ext cx="5134092" cy="3213980"/>
            <a:chOff x="1617663" y="1579562"/>
            <a:chExt cx="5908675" cy="3698875"/>
          </a:xfrm>
        </p:grpSpPr>
        <p:sp>
          <p:nvSpPr>
            <p:cNvPr id="33" name="Oval 4"/>
            <p:cNvSpPr>
              <a:spLocks noChangeArrowheads="1"/>
            </p:cNvSpPr>
            <p:nvPr/>
          </p:nvSpPr>
          <p:spPr bwMode="auto">
            <a:xfrm>
              <a:off x="2706688" y="1651000"/>
              <a:ext cx="3598863" cy="3598862"/>
            </a:xfrm>
            <a:prstGeom prst="ellipse">
              <a:avLst/>
            </a:prstGeom>
            <a:noFill/>
            <a:ln w="38100">
              <a:solidFill>
                <a:schemeClr val="tx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4" name="Line 5"/>
            <p:cNvSpPr>
              <a:spLocks noChangeShapeType="1"/>
            </p:cNvSpPr>
            <p:nvPr/>
          </p:nvSpPr>
          <p:spPr bwMode="auto">
            <a:xfrm rot="13200000">
              <a:off x="3013076" y="2905125"/>
              <a:ext cx="1690687"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5" name="Line 6"/>
            <p:cNvSpPr>
              <a:spLocks noChangeShapeType="1"/>
            </p:cNvSpPr>
            <p:nvPr/>
          </p:nvSpPr>
          <p:spPr bwMode="auto">
            <a:xfrm rot="21000000">
              <a:off x="4495801" y="3303587"/>
              <a:ext cx="1728787" cy="0"/>
            </a:xfrm>
            <a:prstGeom prst="line">
              <a:avLst/>
            </a:prstGeom>
            <a:noFill/>
            <a:ln w="6350">
              <a:solidFill>
                <a:schemeClr val="tx1"/>
              </a:solidFill>
              <a:prstDash val="lg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6" name="Line 7"/>
            <p:cNvSpPr>
              <a:spLocks noChangeShapeType="1"/>
            </p:cNvSpPr>
            <p:nvPr/>
          </p:nvSpPr>
          <p:spPr bwMode="auto">
            <a:xfrm rot="13800000">
              <a:off x="3118644" y="2802731"/>
              <a:ext cx="1690688"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7" name="Line 8"/>
            <p:cNvSpPr>
              <a:spLocks noChangeShapeType="1"/>
            </p:cNvSpPr>
            <p:nvPr/>
          </p:nvSpPr>
          <p:spPr bwMode="auto">
            <a:xfrm rot="12600000">
              <a:off x="2932113" y="3025775"/>
              <a:ext cx="1690688"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8" name="Line 9"/>
            <p:cNvSpPr>
              <a:spLocks noChangeShapeType="1"/>
            </p:cNvSpPr>
            <p:nvPr/>
          </p:nvSpPr>
          <p:spPr bwMode="auto">
            <a:xfrm rot="9000000">
              <a:off x="2963863" y="3863975"/>
              <a:ext cx="1655763" cy="0"/>
            </a:xfrm>
            <a:prstGeom prst="line">
              <a:avLst/>
            </a:prstGeom>
            <a:noFill/>
            <a:ln w="6350">
              <a:solidFill>
                <a:schemeClr val="tx1"/>
              </a:solidFill>
              <a:prstDash val="dash"/>
              <a:round/>
              <a:headEnd/>
              <a:tailEnd type="oval" w="med" len="lg"/>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9" name="Line 10"/>
            <p:cNvSpPr>
              <a:spLocks noChangeShapeType="1"/>
            </p:cNvSpPr>
            <p:nvPr/>
          </p:nvSpPr>
          <p:spPr bwMode="auto">
            <a:xfrm rot="12000000">
              <a:off x="2901951" y="3167062"/>
              <a:ext cx="1655762" cy="0"/>
            </a:xfrm>
            <a:prstGeom prst="line">
              <a:avLst/>
            </a:prstGeom>
            <a:noFill/>
            <a:ln w="6350">
              <a:solidFill>
                <a:schemeClr val="tx1"/>
              </a:solidFill>
              <a:prstDash val="dash"/>
              <a:round/>
              <a:headEnd/>
              <a:tailEnd type="oval" w="med" len="lg"/>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0" name="Line 11"/>
            <p:cNvSpPr>
              <a:spLocks noChangeShapeType="1"/>
            </p:cNvSpPr>
            <p:nvPr/>
          </p:nvSpPr>
          <p:spPr bwMode="auto">
            <a:xfrm rot="15000000">
              <a:off x="3374232" y="2658269"/>
              <a:ext cx="1690687"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1" name="Line 12"/>
            <p:cNvSpPr>
              <a:spLocks noChangeShapeType="1"/>
            </p:cNvSpPr>
            <p:nvPr/>
          </p:nvSpPr>
          <p:spPr bwMode="auto">
            <a:xfrm rot="15600000">
              <a:off x="3518694" y="2618581"/>
              <a:ext cx="1690688"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2" name="Line 13"/>
            <p:cNvSpPr>
              <a:spLocks noChangeShapeType="1"/>
            </p:cNvSpPr>
            <p:nvPr/>
          </p:nvSpPr>
          <p:spPr bwMode="auto">
            <a:xfrm rot="16200000">
              <a:off x="3663157" y="2604294"/>
              <a:ext cx="1690687"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3" name="Line 14"/>
            <p:cNvSpPr>
              <a:spLocks noChangeShapeType="1"/>
            </p:cNvSpPr>
            <p:nvPr/>
          </p:nvSpPr>
          <p:spPr bwMode="auto">
            <a:xfrm rot="14400000">
              <a:off x="3240882" y="2717006"/>
              <a:ext cx="1690688" cy="0"/>
            </a:xfrm>
            <a:prstGeom prst="line">
              <a:avLst/>
            </a:prstGeom>
            <a:noFill/>
            <a:ln w="6350">
              <a:solidFill>
                <a:schemeClr val="tx1"/>
              </a:solidFill>
              <a:prstDash val="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4" name="Rectangle 15"/>
            <p:cNvSpPr>
              <a:spLocks noChangeArrowheads="1"/>
            </p:cNvSpPr>
            <p:nvPr/>
          </p:nvSpPr>
          <p:spPr bwMode="auto">
            <a:xfrm>
              <a:off x="5948363" y="3379787"/>
              <a:ext cx="288925" cy="142875"/>
            </a:xfrm>
            <a:prstGeom prst="rect">
              <a:avLst/>
            </a:prstGeom>
            <a:solidFill>
              <a:srgbClr val="969696"/>
            </a:solidFill>
            <a:ln w="25400">
              <a:solidFill>
                <a:schemeClr val="tx1"/>
              </a:solidFill>
              <a:miter lim="800000"/>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5" name="Rectangle 16"/>
            <p:cNvSpPr>
              <a:spLocks noChangeArrowheads="1"/>
            </p:cNvSpPr>
            <p:nvPr/>
          </p:nvSpPr>
          <p:spPr bwMode="auto">
            <a:xfrm>
              <a:off x="5621338" y="3379787"/>
              <a:ext cx="287338" cy="142875"/>
            </a:xfrm>
            <a:prstGeom prst="rect">
              <a:avLst/>
            </a:prstGeom>
            <a:solidFill>
              <a:srgbClr val="C0C0C0"/>
            </a:solidFill>
            <a:ln w="6350">
              <a:solidFill>
                <a:srgbClr val="333333"/>
              </a:solidFill>
              <a:miter lim="800000"/>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6" name="Line 17"/>
            <p:cNvSpPr>
              <a:spLocks noChangeShapeType="1"/>
            </p:cNvSpPr>
            <p:nvPr/>
          </p:nvSpPr>
          <p:spPr bwMode="auto">
            <a:xfrm rot="1800000">
              <a:off x="4516438" y="3260725"/>
              <a:ext cx="0" cy="360362"/>
            </a:xfrm>
            <a:prstGeom prst="line">
              <a:avLst/>
            </a:prstGeom>
            <a:noFill/>
            <a:ln w="63500">
              <a:solidFill>
                <a:schemeClr val="tx1"/>
              </a:solidFill>
              <a:round/>
              <a:headEnd/>
              <a:tailEnd/>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7" name="Line 18"/>
            <p:cNvSpPr>
              <a:spLocks noChangeShapeType="1"/>
            </p:cNvSpPr>
            <p:nvPr/>
          </p:nvSpPr>
          <p:spPr bwMode="auto">
            <a:xfrm rot="3000000" flipH="1">
              <a:off x="4188619" y="4137819"/>
              <a:ext cx="2128837" cy="152400"/>
            </a:xfrm>
            <a:prstGeom prst="line">
              <a:avLst/>
            </a:prstGeom>
            <a:noFill/>
            <a:ln w="38100">
              <a:solidFill>
                <a:schemeClr val="tx1"/>
              </a:solidFill>
              <a:prstDash val="lgDash"/>
              <a:round/>
              <a:headEnd type="stealth" w="lg" len="lg"/>
              <a:tailEnd type="none" w="lg" len="lg"/>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8" name="Text Box 19"/>
            <p:cNvSpPr txBox="1">
              <a:spLocks noChangeArrowheads="1"/>
            </p:cNvSpPr>
            <p:nvPr/>
          </p:nvSpPr>
          <p:spPr bwMode="auto">
            <a:xfrm rot="18900000">
              <a:off x="5247398" y="4913898"/>
              <a:ext cx="1625766" cy="338554"/>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600" dirty="0"/>
                <a:t>Q3D </a:t>
              </a:r>
              <a:r>
                <a:rPr lang="en-US" altLang="zh-CN" sz="1600" dirty="0" smtClean="0"/>
                <a:t>(0</a:t>
              </a:r>
              <a:r>
                <a:rPr lang="en-US" altLang="zh-CN" sz="1600" dirty="0">
                  <a:sym typeface="Symbol" pitchFamily="18" charset="2"/>
                </a:rPr>
                <a:t></a:t>
              </a:r>
              <a:r>
                <a:rPr lang="zh-CN" altLang="en-US" sz="1600" dirty="0">
                  <a:sym typeface="Symbol" pitchFamily="18" charset="2"/>
                </a:rPr>
                <a:t>－</a:t>
              </a:r>
              <a:r>
                <a:rPr lang="en-US" altLang="zh-CN" sz="1600" dirty="0">
                  <a:sym typeface="Symbol" pitchFamily="18" charset="2"/>
                </a:rPr>
                <a:t>140)</a:t>
              </a:r>
            </a:p>
          </p:txBody>
        </p:sp>
        <p:sp>
          <p:nvSpPr>
            <p:cNvPr id="49" name="Text Box 20"/>
            <p:cNvSpPr txBox="1">
              <a:spLocks noChangeArrowheads="1"/>
            </p:cNvSpPr>
            <p:nvPr/>
          </p:nvSpPr>
          <p:spPr bwMode="auto">
            <a:xfrm rot="19800000">
              <a:off x="2787651" y="1579562"/>
              <a:ext cx="1504950" cy="304800"/>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a:t>Si(Au), total of 7.</a:t>
              </a:r>
            </a:p>
          </p:txBody>
        </p:sp>
        <p:sp>
          <p:nvSpPr>
            <p:cNvPr id="50" name="Text Box 21"/>
            <p:cNvSpPr txBox="1">
              <a:spLocks noChangeArrowheads="1"/>
            </p:cNvSpPr>
            <p:nvPr/>
          </p:nvSpPr>
          <p:spPr bwMode="auto">
            <a:xfrm rot="15600000">
              <a:off x="1698592" y="4095396"/>
              <a:ext cx="1382712" cy="517525"/>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r>
                <a:rPr lang="en-US" altLang="zh-CN" sz="1400" dirty="0">
                  <a:sym typeface="Symbol" pitchFamily="18" charset="2"/>
                </a:rPr>
                <a:t>3 E-Es</a:t>
              </a:r>
            </a:p>
            <a:p>
              <a:pPr algn="ctr"/>
              <a:r>
                <a:rPr lang="en-US" altLang="zh-CN" sz="1400" dirty="0">
                  <a:sym typeface="Symbol" pitchFamily="18" charset="2"/>
                </a:rPr>
                <a:t>150,160,170</a:t>
              </a:r>
            </a:p>
          </p:txBody>
        </p:sp>
        <p:sp>
          <p:nvSpPr>
            <p:cNvPr id="51" name="Line 22"/>
            <p:cNvSpPr>
              <a:spLocks noChangeShapeType="1"/>
            </p:cNvSpPr>
            <p:nvPr/>
          </p:nvSpPr>
          <p:spPr bwMode="auto">
            <a:xfrm>
              <a:off x="1914526" y="3451225"/>
              <a:ext cx="4318000" cy="0"/>
            </a:xfrm>
            <a:prstGeom prst="line">
              <a:avLst/>
            </a:prstGeom>
            <a:noFill/>
            <a:ln w="19050">
              <a:solidFill>
                <a:schemeClr val="tx1"/>
              </a:solidFill>
              <a:round/>
              <a:headEnd/>
              <a:tailEnd type="triangle" w="med" len="med"/>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52" name="Text Box 23"/>
            <p:cNvSpPr txBox="1">
              <a:spLocks noChangeArrowheads="1"/>
            </p:cNvSpPr>
            <p:nvPr/>
          </p:nvSpPr>
          <p:spPr bwMode="auto">
            <a:xfrm>
              <a:off x="1617663" y="2903108"/>
              <a:ext cx="984250" cy="336550"/>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600" baseline="30000" dirty="0"/>
                <a:t>7</a:t>
              </a:r>
              <a:r>
                <a:rPr lang="en-US" altLang="zh-CN" sz="1600" dirty="0"/>
                <a:t>Li beam</a:t>
              </a:r>
            </a:p>
          </p:txBody>
        </p:sp>
        <p:sp>
          <p:nvSpPr>
            <p:cNvPr id="53" name="Text Box 26"/>
            <p:cNvSpPr txBox="1">
              <a:spLocks noChangeArrowheads="1"/>
            </p:cNvSpPr>
            <p:nvPr/>
          </p:nvSpPr>
          <p:spPr bwMode="auto">
            <a:xfrm>
              <a:off x="6308726" y="3306762"/>
              <a:ext cx="1217612" cy="304800"/>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a:t>Faraday cup </a:t>
              </a:r>
            </a:p>
          </p:txBody>
        </p:sp>
        <p:sp>
          <p:nvSpPr>
            <p:cNvPr id="54" name="Text Box 27"/>
            <p:cNvSpPr txBox="1">
              <a:spLocks noChangeArrowheads="1"/>
            </p:cNvSpPr>
            <p:nvPr/>
          </p:nvSpPr>
          <p:spPr bwMode="auto">
            <a:xfrm>
              <a:off x="3998909" y="3667125"/>
              <a:ext cx="641522" cy="307777"/>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r>
                <a:rPr lang="en-US" altLang="zh-CN" sz="1400" dirty="0" smtClean="0"/>
                <a:t>target</a:t>
              </a:r>
              <a:endParaRPr lang="en-US" altLang="zh-CN" sz="1400" dirty="0"/>
            </a:p>
          </p:txBody>
        </p:sp>
        <p:sp>
          <p:nvSpPr>
            <p:cNvPr id="55" name="Text Box 29"/>
            <p:cNvSpPr txBox="1">
              <a:spLocks noChangeArrowheads="1"/>
            </p:cNvSpPr>
            <p:nvPr/>
          </p:nvSpPr>
          <p:spPr bwMode="auto">
            <a:xfrm>
              <a:off x="6237288" y="2952750"/>
              <a:ext cx="1281113" cy="304800"/>
            </a:xfrm>
            <a:prstGeom prst="rect">
              <a:avLst/>
            </a:prstGeom>
            <a:noFill/>
            <a:ln w="9525">
              <a:noFill/>
              <a:miter lim="800000"/>
              <a:headEnd/>
              <a:tailEnd/>
            </a:ln>
            <a:effectLst/>
          </p:spPr>
          <p:txBody>
            <a:bodyPr wrap="non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t>Monitor (</a:t>
              </a:r>
              <a:r>
                <a:rPr lang="en-US" altLang="zh-CN" sz="1400" dirty="0">
                  <a:sym typeface="Symbol" pitchFamily="18" charset="2"/>
                </a:rPr>
                <a:t></a:t>
              </a:r>
              <a:r>
                <a:rPr lang="en-US" altLang="zh-CN" sz="1400" dirty="0"/>
                <a:t>10</a:t>
              </a:r>
              <a:r>
                <a:rPr lang="en-US" altLang="zh-CN" sz="1400" baseline="30000" dirty="0">
                  <a:sym typeface="Symbol" pitchFamily="18" charset="2"/>
                </a:rPr>
                <a:t></a:t>
              </a:r>
              <a:r>
                <a:rPr lang="en-US" altLang="zh-CN" sz="1400" dirty="0"/>
                <a:t>)</a:t>
              </a:r>
            </a:p>
          </p:txBody>
        </p:sp>
        <p:sp>
          <p:nvSpPr>
            <p:cNvPr id="56" name="Line 30"/>
            <p:cNvSpPr>
              <a:spLocks noChangeShapeType="1"/>
            </p:cNvSpPr>
            <p:nvPr/>
          </p:nvSpPr>
          <p:spPr bwMode="auto">
            <a:xfrm rot="10200000">
              <a:off x="2865438" y="3595687"/>
              <a:ext cx="1655763" cy="0"/>
            </a:xfrm>
            <a:prstGeom prst="line">
              <a:avLst/>
            </a:prstGeom>
            <a:noFill/>
            <a:ln w="6350">
              <a:solidFill>
                <a:schemeClr val="tx1"/>
              </a:solidFill>
              <a:prstDash val="dash"/>
              <a:round/>
              <a:headEnd/>
              <a:tailEnd type="oval" w="med" len="lg"/>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57" name="Line 31"/>
            <p:cNvSpPr>
              <a:spLocks noChangeShapeType="1"/>
            </p:cNvSpPr>
            <p:nvPr/>
          </p:nvSpPr>
          <p:spPr bwMode="auto">
            <a:xfrm rot="600000">
              <a:off x="4495801" y="3602037"/>
              <a:ext cx="1728787" cy="0"/>
            </a:xfrm>
            <a:prstGeom prst="line">
              <a:avLst/>
            </a:prstGeom>
            <a:noFill/>
            <a:ln w="6350">
              <a:solidFill>
                <a:schemeClr val="tx1"/>
              </a:solidFill>
              <a:prstDash val="lgDash"/>
              <a:round/>
              <a:headEnd/>
              <a:tailEnd type="oval" w="lg" len="sm"/>
            </a:ln>
            <a:effec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sp>
        <p:nvSpPr>
          <p:cNvPr id="60" name="矩形 59"/>
          <p:cNvSpPr/>
          <p:nvPr/>
        </p:nvSpPr>
        <p:spPr>
          <a:xfrm>
            <a:off x="0" y="2296097"/>
            <a:ext cx="5325325" cy="646331"/>
          </a:xfrm>
          <a:prstGeom prst="rect">
            <a:avLst/>
          </a:prstGeom>
        </p:spPr>
        <p:txBody>
          <a:bodyPr wrap="square">
            <a:spAutoFit/>
          </a:bodyPr>
          <a:lstStyle/>
          <a:p>
            <a:pPr algn="just"/>
            <a:r>
              <a:rPr lang="en-US" dirty="0">
                <a:latin typeface="Times New Roman" panose="02020603050405020304" pitchFamily="18" charset="0"/>
                <a:ea typeface="Tahoma" panose="020B0604030504040204" pitchFamily="34" charset="0"/>
                <a:cs typeface="Times New Roman" panose="02020603050405020304" pitchFamily="18" charset="0"/>
              </a:rPr>
              <a:t>a multilayer position-sensitive focal plane gas </a:t>
            </a:r>
            <a:r>
              <a:rPr lang="en-US" dirty="0" smtClean="0">
                <a:latin typeface="Times New Roman" panose="02020603050405020304" pitchFamily="18" charset="0"/>
                <a:ea typeface="Tahoma" panose="020B0604030504040204" pitchFamily="34" charset="0"/>
                <a:cs typeface="Times New Roman" panose="02020603050405020304" pitchFamily="18" charset="0"/>
              </a:rPr>
              <a:t>detector</a:t>
            </a:r>
          </a:p>
          <a:p>
            <a:pPr algn="just"/>
            <a:r>
              <a:rPr lang="zh-CN" altLang="en-US" dirty="0"/>
              <a:t>焦面探测器为复合型的位置灵敏气体探测器</a:t>
            </a:r>
            <a:r>
              <a:rPr lang="zh-CN" altLang="en-US" dirty="0" smtClean="0"/>
              <a:t>。</a:t>
            </a:r>
            <a:endParaRPr lang="en-US" dirty="0"/>
          </a:p>
        </p:txBody>
      </p:sp>
      <p:sp>
        <p:nvSpPr>
          <p:cNvPr id="61" name="矩形 60"/>
          <p:cNvSpPr/>
          <p:nvPr/>
        </p:nvSpPr>
        <p:spPr>
          <a:xfrm>
            <a:off x="20865" y="6119336"/>
            <a:ext cx="4572000" cy="738664"/>
          </a:xfrm>
          <a:prstGeom prst="rect">
            <a:avLst/>
          </a:prstGeom>
        </p:spPr>
        <p:txBody>
          <a:bodyPr>
            <a:spAutoFit/>
          </a:bodyPr>
          <a:lstStyle/>
          <a:p>
            <a:r>
              <a:rPr lang="zh-CN" altLang="en-US" sz="1400" dirty="0">
                <a:latin typeface="Times New Roman" panose="02020603050405020304" pitchFamily="18" charset="0"/>
                <a:cs typeface="Times New Roman" panose="02020603050405020304" pitchFamily="18" charset="0"/>
              </a:rPr>
              <a:t>为了能够测量得到背角区域的转移截面</a:t>
            </a:r>
            <a:r>
              <a:rPr lang="zh-CN" altLang="en-US" sz="1400" dirty="0" smtClean="0">
                <a:latin typeface="Times New Roman" panose="02020603050405020304" pitchFamily="18" charset="0"/>
                <a:cs typeface="Times New Roman" panose="02020603050405020304" pitchFamily="18" charset="0"/>
              </a:rPr>
              <a:t>，在</a:t>
            </a:r>
            <a:r>
              <a:rPr lang="zh-CN" altLang="en-US" sz="1400" dirty="0">
                <a:latin typeface="Times New Roman" panose="02020603050405020304" pitchFamily="18" charset="0"/>
                <a:cs typeface="Times New Roman" panose="02020603050405020304" pitchFamily="18" charset="0"/>
              </a:rPr>
              <a:t>反应靶室内</a:t>
            </a:r>
            <a:r>
              <a:rPr lang="en-US" sz="1400" dirty="0">
                <a:latin typeface="Times New Roman" panose="02020603050405020304" pitchFamily="18" charset="0"/>
                <a:ea typeface="宋体" panose="02010600030101010101" pitchFamily="2" charset="-122"/>
              </a:rPr>
              <a:t>150</a:t>
            </a:r>
            <a:r>
              <a:rPr lang="en-US" altLang="zh-CN" sz="1400" dirty="0">
                <a:latin typeface="Times New Roman" panose="02020603050405020304" pitchFamily="18" charset="0"/>
                <a:cs typeface="Times New Roman" panose="02020603050405020304" pitchFamily="18" charset="0"/>
              </a:rPr>
              <a:t>°</a:t>
            </a:r>
            <a:r>
              <a:rPr lang="zh-CN" altLang="en-US" sz="1400" dirty="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ea typeface="宋体" panose="02010600030101010101" pitchFamily="2" charset="-122"/>
              </a:rPr>
              <a:t>160</a:t>
            </a:r>
            <a:r>
              <a:rPr lang="en-US" altLang="zh-CN" sz="1400" dirty="0">
                <a:latin typeface="Times New Roman" panose="02020603050405020304" pitchFamily="18" charset="0"/>
                <a:cs typeface="Times New Roman" panose="02020603050405020304" pitchFamily="18" charset="0"/>
              </a:rPr>
              <a:t>°</a:t>
            </a:r>
            <a:r>
              <a:rPr lang="zh-CN" altLang="en-US" sz="1400" dirty="0">
                <a:latin typeface="Times New Roman" panose="02020603050405020304" pitchFamily="18" charset="0"/>
                <a:cs typeface="Times New Roman" panose="02020603050405020304" pitchFamily="18" charset="0"/>
              </a:rPr>
              <a:t>和</a:t>
            </a:r>
            <a:r>
              <a:rPr lang="en-US" sz="1400" dirty="0">
                <a:latin typeface="Times New Roman" panose="02020603050405020304" pitchFamily="18" charset="0"/>
                <a:ea typeface="宋体" panose="02010600030101010101" pitchFamily="2" charset="-122"/>
              </a:rPr>
              <a:t>170</a:t>
            </a:r>
            <a:r>
              <a:rPr lang="en-US" altLang="zh-CN" sz="1400" dirty="0">
                <a:latin typeface="Times New Roman" panose="02020603050405020304" pitchFamily="18" charset="0"/>
                <a:cs typeface="Times New Roman" panose="02020603050405020304" pitchFamily="18" charset="0"/>
              </a:rPr>
              <a:t>°</a:t>
            </a:r>
            <a:r>
              <a:rPr lang="zh-CN" altLang="en-US" sz="1400" dirty="0">
                <a:latin typeface="Times New Roman" panose="02020603050405020304" pitchFamily="18" charset="0"/>
                <a:cs typeface="Times New Roman" panose="02020603050405020304" pitchFamily="18" charset="0"/>
              </a:rPr>
              <a:t>处分别安置了三组</a:t>
            </a:r>
            <a:r>
              <a:rPr lang="en-US" sz="1400" dirty="0">
                <a:latin typeface="Times New Roman" panose="02020603050405020304" pitchFamily="18" charset="0"/>
                <a:ea typeface="宋体" panose="02010600030101010101" pitchFamily="2" charset="-122"/>
              </a:rPr>
              <a:t>Si</a:t>
            </a:r>
            <a:r>
              <a:rPr lang="zh-CN" altLang="en-US" sz="1400" dirty="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ea typeface="宋体" panose="02010600030101010101" pitchFamily="2" charset="-122"/>
              </a:rPr>
              <a:t>Au</a:t>
            </a:r>
            <a:r>
              <a:rPr lang="zh-CN" altLang="en-US" sz="1400" dirty="0">
                <a:latin typeface="Times New Roman" panose="02020603050405020304" pitchFamily="18" charset="0"/>
                <a:cs typeface="Times New Roman" panose="02020603050405020304" pitchFamily="18" charset="0"/>
              </a:rPr>
              <a:t>）望远镜探测器。</a:t>
            </a:r>
            <a:endParaRPr lang="en-US" sz="1400" dirty="0"/>
          </a:p>
        </p:txBody>
      </p:sp>
    </p:spTree>
    <p:extLst>
      <p:ext uri="{BB962C8B-B14F-4D97-AF65-F5344CB8AC3E}">
        <p14:creationId xmlns:p14="http://schemas.microsoft.com/office/powerpoint/2010/main" val="3336591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1200329"/>
          </a:xfrm>
          <a:prstGeom prst="rect">
            <a:avLst/>
          </a:prstGeom>
        </p:spPr>
        <p:txBody>
          <a:bodyPr wrap="square">
            <a:spAutoFit/>
          </a:bodyPr>
          <a:lstStyle/>
          <a:p>
            <a:r>
              <a:rPr lang="zh-CN" altLang="en-US" dirty="0"/>
              <a:t>单质子转移反应体系：</a:t>
            </a:r>
            <a:r>
              <a:rPr lang="en-US" baseline="30000" dirty="0"/>
              <a:t>11</a:t>
            </a:r>
            <a:r>
              <a:rPr lang="en-US" dirty="0"/>
              <a:t>B(</a:t>
            </a:r>
            <a:r>
              <a:rPr lang="en-US" baseline="30000" dirty="0"/>
              <a:t>7</a:t>
            </a:r>
            <a:r>
              <a:rPr lang="en-US" dirty="0"/>
              <a:t>Li,</a:t>
            </a:r>
            <a:r>
              <a:rPr lang="en-US" baseline="30000" dirty="0"/>
              <a:t>6</a:t>
            </a:r>
            <a:r>
              <a:rPr lang="en-US" dirty="0"/>
              <a:t>He)</a:t>
            </a:r>
            <a:r>
              <a:rPr lang="en-US" baseline="30000" dirty="0"/>
              <a:t>12</a:t>
            </a:r>
            <a:r>
              <a:rPr lang="en-US" dirty="0"/>
              <a:t>C, </a:t>
            </a:r>
            <a:r>
              <a:rPr lang="en-US" baseline="30000" dirty="0"/>
              <a:t>63</a:t>
            </a:r>
            <a:r>
              <a:rPr lang="en-US" dirty="0"/>
              <a:t>Cu(</a:t>
            </a:r>
            <a:r>
              <a:rPr lang="en-US" baseline="30000" dirty="0"/>
              <a:t>7</a:t>
            </a:r>
            <a:r>
              <a:rPr lang="en-US" dirty="0"/>
              <a:t>Li,</a:t>
            </a:r>
            <a:r>
              <a:rPr lang="en-US" baseline="30000" dirty="0"/>
              <a:t>6</a:t>
            </a:r>
            <a:r>
              <a:rPr lang="en-US" dirty="0"/>
              <a:t>He)</a:t>
            </a:r>
            <a:r>
              <a:rPr lang="en-US" baseline="30000" dirty="0"/>
              <a:t>64</a:t>
            </a:r>
            <a:r>
              <a:rPr lang="en-US" dirty="0"/>
              <a:t>Zn</a:t>
            </a:r>
            <a:r>
              <a:rPr lang="zh-CN" altLang="en-US" dirty="0"/>
              <a:t>和</a:t>
            </a:r>
            <a:r>
              <a:rPr lang="en-US" baseline="30000" dirty="0" smtClean="0"/>
              <a:t>208</a:t>
            </a:r>
            <a:r>
              <a:rPr lang="en-US" dirty="0" smtClean="0"/>
              <a:t>Pb(</a:t>
            </a:r>
            <a:r>
              <a:rPr lang="en-US" baseline="30000" dirty="0" smtClean="0"/>
              <a:t>7</a:t>
            </a:r>
            <a:r>
              <a:rPr lang="en-US" dirty="0" smtClean="0"/>
              <a:t>Li,</a:t>
            </a:r>
            <a:r>
              <a:rPr lang="en-US" baseline="30000" dirty="0" smtClean="0"/>
              <a:t>6</a:t>
            </a:r>
            <a:r>
              <a:rPr lang="en-US" dirty="0" smtClean="0"/>
              <a:t>He)</a:t>
            </a:r>
            <a:r>
              <a:rPr lang="en-US" baseline="30000" dirty="0" smtClean="0"/>
              <a:t>209</a:t>
            </a:r>
            <a:r>
              <a:rPr lang="en-US" dirty="0" smtClean="0"/>
              <a:t>Bi</a:t>
            </a:r>
          </a:p>
          <a:p>
            <a:r>
              <a:rPr lang="zh-CN" altLang="en-US" dirty="0"/>
              <a:t>对转移反应的出射产物</a:t>
            </a:r>
            <a:r>
              <a:rPr lang="en-US" baseline="30000" dirty="0"/>
              <a:t>6</a:t>
            </a:r>
            <a:r>
              <a:rPr lang="en-US" dirty="0"/>
              <a:t>He</a:t>
            </a:r>
            <a:r>
              <a:rPr lang="zh-CN" altLang="en-US" dirty="0"/>
              <a:t>置</a:t>
            </a:r>
            <a:r>
              <a:rPr lang="zh-CN" altLang="en-US" dirty="0" smtClean="0"/>
              <a:t>场，</a:t>
            </a:r>
            <a:r>
              <a:rPr lang="zh-CN" altLang="en-US" dirty="0"/>
              <a:t>由磁谱仪终端的焦面探测器对出射粒子进行探测和</a:t>
            </a:r>
            <a:r>
              <a:rPr lang="zh-CN" altLang="en-US" dirty="0" smtClean="0"/>
              <a:t>鉴别。</a:t>
            </a:r>
            <a:endParaRPr lang="en-US" dirty="0" smtClean="0"/>
          </a:p>
          <a:p>
            <a:r>
              <a:rPr lang="zh-CN" altLang="en-US" dirty="0"/>
              <a:t>两次开窗：首先</a:t>
            </a:r>
            <a:r>
              <a:rPr lang="zh-CN" altLang="en-US" dirty="0" smtClean="0"/>
              <a:t>在</a:t>
            </a:r>
            <a:r>
              <a:rPr lang="en-US" altLang="zh-CN" dirty="0"/>
              <a:t>Δ</a:t>
            </a:r>
            <a:r>
              <a:rPr lang="en-US" altLang="zh-CN" i="1" dirty="0"/>
              <a:t>E</a:t>
            </a:r>
            <a:r>
              <a:rPr lang="en-US" altLang="zh-CN" dirty="0"/>
              <a:t>-</a:t>
            </a:r>
            <a:r>
              <a:rPr lang="en-US" altLang="zh-CN" i="1" dirty="0"/>
              <a:t>E</a:t>
            </a:r>
            <a:r>
              <a:rPr lang="en-US" altLang="zh-CN" i="1" baseline="-25000" dirty="0"/>
              <a:t>R</a:t>
            </a:r>
            <a:r>
              <a:rPr lang="zh-CN" altLang="en-US" dirty="0" smtClean="0"/>
              <a:t>谱</a:t>
            </a:r>
            <a:r>
              <a:rPr lang="zh-CN" altLang="en-US" dirty="0"/>
              <a:t>上对</a:t>
            </a:r>
            <a:r>
              <a:rPr lang="en-US" altLang="zh-CN" dirty="0"/>
              <a:t>6He</a:t>
            </a:r>
            <a:r>
              <a:rPr lang="zh-CN" altLang="en-US" dirty="0"/>
              <a:t>粒子开窗，</a:t>
            </a:r>
            <a:r>
              <a:rPr lang="zh-CN" altLang="en-US" dirty="0" smtClean="0"/>
              <a:t>然后</a:t>
            </a:r>
            <a:r>
              <a:rPr lang="en-US" altLang="zh-CN" dirty="0"/>
              <a:t>Δ</a:t>
            </a:r>
            <a:r>
              <a:rPr lang="en-US" altLang="zh-CN" i="1" dirty="0"/>
              <a:t>E</a:t>
            </a:r>
            <a:r>
              <a:rPr lang="en-US" altLang="zh-CN" dirty="0"/>
              <a:t>-POS</a:t>
            </a:r>
            <a:r>
              <a:rPr lang="zh-CN" altLang="en-US" dirty="0" smtClean="0"/>
              <a:t>谱</a:t>
            </a:r>
            <a:r>
              <a:rPr lang="zh-CN" altLang="en-US" dirty="0"/>
              <a:t>上再对</a:t>
            </a:r>
            <a:r>
              <a:rPr lang="en-US" altLang="zh-CN" dirty="0"/>
              <a:t>6He</a:t>
            </a:r>
            <a:r>
              <a:rPr lang="zh-CN" altLang="en-US" dirty="0"/>
              <a:t>粒子开窗</a:t>
            </a:r>
            <a:r>
              <a:rPr lang="zh-CN" altLang="en-US" dirty="0" smtClean="0"/>
              <a:t>。</a:t>
            </a:r>
            <a:endParaRPr lang="en-US" altLang="zh-CN" dirty="0" smtClean="0"/>
          </a:p>
          <a:p>
            <a:r>
              <a:rPr lang="zh-CN" altLang="en-US" dirty="0" smtClean="0"/>
              <a:t>通过</a:t>
            </a:r>
            <a:r>
              <a:rPr lang="en-US" altLang="zh-CN" dirty="0" smtClean="0"/>
              <a:t>Δ</a:t>
            </a:r>
            <a:r>
              <a:rPr lang="en-US" altLang="zh-CN" i="1" dirty="0" smtClean="0"/>
              <a:t>E</a:t>
            </a:r>
            <a:r>
              <a:rPr lang="en-US" altLang="zh-CN" dirty="0" smtClean="0"/>
              <a:t>-</a:t>
            </a:r>
            <a:r>
              <a:rPr lang="en-US" altLang="zh-CN" i="1" dirty="0" smtClean="0"/>
              <a:t>E</a:t>
            </a:r>
            <a:r>
              <a:rPr lang="en-US" altLang="zh-CN" i="1" baseline="-25000" dirty="0" smtClean="0"/>
              <a:t>R</a:t>
            </a:r>
            <a:r>
              <a:rPr lang="zh-CN" altLang="en-US" dirty="0" smtClean="0"/>
              <a:t>谱</a:t>
            </a:r>
            <a:r>
              <a:rPr lang="zh-CN" altLang="en-US" dirty="0"/>
              <a:t>选择出射的</a:t>
            </a:r>
            <a:r>
              <a:rPr lang="en-US" altLang="zh-CN" baseline="30000" dirty="0"/>
              <a:t>6</a:t>
            </a:r>
            <a:r>
              <a:rPr lang="en-US" altLang="zh-CN" dirty="0"/>
              <a:t>He</a:t>
            </a:r>
            <a:r>
              <a:rPr lang="zh-CN" altLang="en-US" dirty="0"/>
              <a:t>粒子</a:t>
            </a:r>
            <a:r>
              <a:rPr lang="zh-CN" altLang="en-US" dirty="0" smtClean="0"/>
              <a:t>；</a:t>
            </a:r>
            <a:r>
              <a:rPr lang="zh-CN" altLang="en-US" dirty="0"/>
              <a:t>然后</a:t>
            </a:r>
            <a:r>
              <a:rPr lang="zh-CN" altLang="en-US" dirty="0" smtClean="0"/>
              <a:t>通过</a:t>
            </a:r>
            <a:r>
              <a:rPr lang="en-US" altLang="zh-CN" dirty="0" smtClean="0"/>
              <a:t>Δ</a:t>
            </a:r>
            <a:r>
              <a:rPr lang="en-US" altLang="zh-CN" i="1" dirty="0" smtClean="0"/>
              <a:t>E</a:t>
            </a:r>
            <a:r>
              <a:rPr lang="en-US" altLang="zh-CN" dirty="0" smtClean="0"/>
              <a:t>-POS</a:t>
            </a:r>
            <a:r>
              <a:rPr lang="zh-CN" altLang="en-US" dirty="0" smtClean="0"/>
              <a:t>谱</a:t>
            </a:r>
            <a:r>
              <a:rPr lang="zh-CN" altLang="en-US" dirty="0"/>
              <a:t>鉴别出转移反应余核所处的核态。</a:t>
            </a:r>
            <a:endParaRPr lang="en-US" dirty="0" smtClean="0"/>
          </a:p>
        </p:txBody>
      </p:sp>
      <p:pic>
        <p:nvPicPr>
          <p:cNvPr id="30" name="图片 29"/>
          <p:cNvPicPr>
            <a:picLocks noChangeAspect="1"/>
          </p:cNvPicPr>
          <p:nvPr/>
        </p:nvPicPr>
        <p:blipFill>
          <a:blip r:embed="rId3"/>
          <a:stretch>
            <a:fillRect/>
          </a:stretch>
        </p:blipFill>
        <p:spPr>
          <a:xfrm>
            <a:off x="1" y="1200329"/>
            <a:ext cx="3828032" cy="5657671"/>
          </a:xfrm>
          <a:prstGeom prst="rect">
            <a:avLst/>
          </a:prstGeom>
        </p:spPr>
      </p:pic>
      <p:sp>
        <p:nvSpPr>
          <p:cNvPr id="32" name="矩形 31"/>
          <p:cNvSpPr/>
          <p:nvPr/>
        </p:nvSpPr>
        <p:spPr>
          <a:xfrm>
            <a:off x="3482235" y="1200329"/>
            <a:ext cx="5661765" cy="1754326"/>
          </a:xfrm>
          <a:prstGeom prst="rect">
            <a:avLst/>
          </a:prstGeom>
        </p:spPr>
        <p:txBody>
          <a:bodyPr wrap="square">
            <a:spAutoFit/>
          </a:bodyPr>
          <a:lstStyle/>
          <a:p>
            <a:pPr algn="just"/>
            <a:r>
              <a:rPr lang="en-US" altLang="zh-CN" dirty="0" smtClean="0">
                <a:latin typeface="Times New Roman" panose="02020603050405020304" pitchFamily="18" charset="0"/>
                <a:cs typeface="Times New Roman" panose="02020603050405020304" pitchFamily="18" charset="0"/>
              </a:rPr>
              <a:t>Q3D was set to focus </a:t>
            </a:r>
            <a:r>
              <a:rPr lang="en-US" altLang="zh-CN" baseline="30000" dirty="0" smtClean="0">
                <a:latin typeface="Times New Roman" panose="02020603050405020304" pitchFamily="18" charset="0"/>
                <a:cs typeface="Times New Roman" panose="02020603050405020304" pitchFamily="18" charset="0"/>
              </a:rPr>
              <a:t>6</a:t>
            </a:r>
            <a:r>
              <a:rPr lang="en-US" altLang="zh-CN" dirty="0" smtClean="0">
                <a:latin typeface="Times New Roman" panose="02020603050405020304" pitchFamily="18" charset="0"/>
                <a:cs typeface="Times New Roman" panose="02020603050405020304" pitchFamily="18" charset="0"/>
              </a:rPr>
              <a:t>He corresponding to the low-lying levels of the </a:t>
            </a:r>
            <a:r>
              <a:rPr lang="en-US" altLang="zh-CN" b="1" dirty="0" smtClean="0">
                <a:latin typeface="Times New Roman" panose="02020603050405020304" pitchFamily="18" charset="0"/>
                <a:cs typeface="Times New Roman" panose="02020603050405020304" pitchFamily="18" charset="0"/>
              </a:rPr>
              <a:t>product nuclides</a:t>
            </a:r>
            <a:r>
              <a:rPr lang="en-US" altLang="zh-CN"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Separate </a:t>
            </a:r>
            <a:r>
              <a:rPr lang="en-US" dirty="0">
                <a:latin typeface="Times New Roman" panose="02020603050405020304" pitchFamily="18" charset="0"/>
                <a:cs typeface="Times New Roman" panose="02020603050405020304" pitchFamily="18" charset="0"/>
              </a:rPr>
              <a:t>the different 6He groups yielded from 208Pb(7Li,6He)209Bi reactions, corresponding to stripping </a:t>
            </a:r>
            <a:r>
              <a:rPr lang="en-US" dirty="0" smtClean="0">
                <a:latin typeface="Times New Roman" panose="02020603050405020304" pitchFamily="18" charset="0"/>
                <a:cs typeface="Times New Roman" panose="02020603050405020304" pitchFamily="18" charset="0"/>
              </a:rPr>
              <a:t>one proton </a:t>
            </a:r>
            <a:r>
              <a:rPr lang="en-US" dirty="0">
                <a:latin typeface="Times New Roman" panose="02020603050405020304" pitchFamily="18" charset="0"/>
                <a:cs typeface="Times New Roman" panose="02020603050405020304" pitchFamily="18" charset="0"/>
              </a:rPr>
              <a:t>from 7Li to the ground, the first-excited state (</a:t>
            </a:r>
            <a:r>
              <a:rPr lang="en-US" i="1" dirty="0">
                <a:latin typeface="Times New Roman" panose="02020603050405020304" pitchFamily="18" charset="0"/>
                <a:cs typeface="Times New Roman" panose="02020603050405020304" pitchFamily="18" charset="0"/>
              </a:rPr>
              <a:t>E</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0.90 </a:t>
            </a:r>
            <a:r>
              <a:rPr lang="en-US" dirty="0">
                <a:latin typeface="Times New Roman" panose="02020603050405020304" pitchFamily="18" charset="0"/>
                <a:cs typeface="Times New Roman" panose="02020603050405020304" pitchFamily="18" charset="0"/>
              </a:rPr>
              <a:t>MeV) and the second-excited state (</a:t>
            </a:r>
            <a:r>
              <a:rPr lang="en-US" i="1" dirty="0">
                <a:latin typeface="Times New Roman" panose="02020603050405020304" pitchFamily="18" charset="0"/>
                <a:cs typeface="Times New Roman" panose="02020603050405020304" pitchFamily="18" charset="0"/>
              </a:rPr>
              <a:t>E</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 1.61 </a:t>
            </a:r>
            <a:r>
              <a:rPr lang="en-US" dirty="0" smtClean="0">
                <a:latin typeface="Times New Roman" panose="02020603050405020304" pitchFamily="18" charset="0"/>
                <a:cs typeface="Times New Roman" panose="02020603050405020304" pitchFamily="18" charset="0"/>
              </a:rPr>
              <a:t>MeV) of 209Bi.</a:t>
            </a:r>
            <a:endParaRPr lang="en-US" dirty="0">
              <a:latin typeface="Times New Roman" panose="02020603050405020304" pitchFamily="18" charset="0"/>
              <a:cs typeface="Times New Roman" panose="02020603050405020304" pitchFamily="18" charset="0"/>
            </a:endParaRPr>
          </a:p>
        </p:txBody>
      </p:sp>
      <p:sp>
        <p:nvSpPr>
          <p:cNvPr id="33" name="矩形 32"/>
          <p:cNvSpPr/>
          <p:nvPr/>
        </p:nvSpPr>
        <p:spPr>
          <a:xfrm>
            <a:off x="3819481" y="2998113"/>
            <a:ext cx="5324519" cy="2062103"/>
          </a:xfrm>
          <a:prstGeom prst="rect">
            <a:avLst/>
          </a:prstGeom>
        </p:spPr>
        <p:txBody>
          <a:bodyPr wrap="square">
            <a:spAutoFit/>
          </a:bodyPr>
          <a:lstStyle/>
          <a:p>
            <a:pPr algn="just">
              <a:defRPr/>
            </a:pPr>
            <a:r>
              <a:rPr lang="zh-CN" altLang="en-US" sz="1600" dirty="0"/>
              <a:t>在实际的测量中，通过束流打靶反应产生的出射产物由</a:t>
            </a:r>
            <a:r>
              <a:rPr lang="en-US" altLang="zh-CN" sz="1600" dirty="0"/>
              <a:t>Q3D</a:t>
            </a:r>
            <a:r>
              <a:rPr lang="zh-CN" altLang="en-US" sz="1600" dirty="0"/>
              <a:t>入口狭缝进入到</a:t>
            </a:r>
            <a:r>
              <a:rPr lang="en-US" altLang="zh-CN" sz="1600" dirty="0"/>
              <a:t>Q3D</a:t>
            </a:r>
            <a:r>
              <a:rPr lang="zh-CN" altLang="en-US" sz="1600" dirty="0"/>
              <a:t>的分析磁场，经由磁场的偏转作用，具有不同磁刚度的出射粒子会打到位置灵敏的焦面探测器不同的位置，从而可将反应的出射产物区分开来。在实验过程中，通过对</a:t>
            </a:r>
            <a:r>
              <a:rPr lang="en-US" altLang="zh-CN" sz="1600" dirty="0"/>
              <a:t>Q3D</a:t>
            </a:r>
            <a:r>
              <a:rPr lang="zh-CN" altLang="en-US" sz="1600" dirty="0"/>
              <a:t>磁谱仪置场（即调节</a:t>
            </a:r>
            <a:r>
              <a:rPr lang="en-US" altLang="zh-CN" sz="1600" dirty="0"/>
              <a:t>Q3D</a:t>
            </a:r>
            <a:r>
              <a:rPr lang="zh-CN" altLang="en-US" sz="1600" dirty="0"/>
              <a:t>分析磁铁的电流来设置磁场的强度），可以使得我们需要探测的粒子经</a:t>
            </a:r>
            <a:r>
              <a:rPr lang="en-US" altLang="zh-CN" sz="1600" dirty="0"/>
              <a:t>Q3D</a:t>
            </a:r>
            <a:r>
              <a:rPr lang="zh-CN" altLang="en-US" sz="1600" dirty="0"/>
              <a:t>分析磁场后达到位置灵敏焦面探测器的特定位置，并由焦面探测器做进一步的粒子鉴别</a:t>
            </a:r>
            <a:r>
              <a:rPr lang="zh-CN" altLang="en-US" sz="1600" dirty="0" smtClean="0"/>
              <a:t>。</a:t>
            </a:r>
            <a:endParaRPr lang="en-US" sz="1600" dirty="0"/>
          </a:p>
        </p:txBody>
      </p:sp>
    </p:spTree>
    <p:extLst>
      <p:ext uri="{BB962C8B-B14F-4D97-AF65-F5344CB8AC3E}">
        <p14:creationId xmlns:p14="http://schemas.microsoft.com/office/powerpoint/2010/main" val="41403794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095750" cy="6038850"/>
          </a:xfrm>
          <a:prstGeom prst="rect">
            <a:avLst/>
          </a:prstGeom>
        </p:spPr>
      </p:pic>
      <p:pic>
        <p:nvPicPr>
          <p:cNvPr id="3" name="图片 2"/>
          <p:cNvPicPr>
            <a:picLocks noChangeAspect="1"/>
          </p:cNvPicPr>
          <p:nvPr/>
        </p:nvPicPr>
        <p:blipFill>
          <a:blip r:embed="rId3"/>
          <a:stretch>
            <a:fillRect/>
          </a:stretch>
        </p:blipFill>
        <p:spPr>
          <a:xfrm>
            <a:off x="4208484" y="0"/>
            <a:ext cx="4114800" cy="5324475"/>
          </a:xfrm>
          <a:prstGeom prst="rect">
            <a:avLst/>
          </a:prstGeom>
        </p:spPr>
      </p:pic>
      <p:sp>
        <p:nvSpPr>
          <p:cNvPr id="5" name="矩形 4"/>
          <p:cNvSpPr/>
          <p:nvPr/>
        </p:nvSpPr>
        <p:spPr>
          <a:xfrm>
            <a:off x="4095750" y="6162870"/>
            <a:ext cx="4572000" cy="646331"/>
          </a:xfrm>
          <a:prstGeom prst="rect">
            <a:avLst/>
          </a:prstGeom>
        </p:spPr>
        <p:txBody>
          <a:bodyPr>
            <a:spAutoFit/>
          </a:bodyPr>
          <a:lstStyle/>
          <a:p>
            <a:r>
              <a:rPr lang="en-US" dirty="0"/>
              <a:t>distorted-wave Born approximation (DWBA)</a:t>
            </a:r>
          </a:p>
          <a:p>
            <a:r>
              <a:rPr lang="en-US" dirty="0" smtClean="0"/>
              <a:t>coupled </a:t>
            </a:r>
            <a:r>
              <a:rPr lang="en-US" dirty="0"/>
              <a:t>reaction channels (CRC</a:t>
            </a:r>
            <a:r>
              <a:rPr lang="en-US" dirty="0" smtClean="0"/>
              <a:t>)</a:t>
            </a:r>
            <a:endParaRPr lang="en-US" dirty="0"/>
          </a:p>
        </p:txBody>
      </p:sp>
      <p:sp>
        <p:nvSpPr>
          <p:cNvPr id="7" name="矩形 6"/>
          <p:cNvSpPr/>
          <p:nvPr/>
        </p:nvSpPr>
        <p:spPr>
          <a:xfrm>
            <a:off x="1254164" y="6038850"/>
            <a:ext cx="1587422" cy="369332"/>
          </a:xfrm>
          <a:prstGeom prst="rect">
            <a:avLst/>
          </a:prstGeom>
        </p:spPr>
        <p:txBody>
          <a:bodyPr wrap="none">
            <a:spAutoFit/>
          </a:bodyPr>
          <a:lstStyle/>
          <a:p>
            <a:r>
              <a:rPr lang="en-US" dirty="0"/>
              <a:t>code </a:t>
            </a:r>
            <a:r>
              <a:rPr lang="en-US" dirty="0" smtClean="0"/>
              <a:t>PTOLEMY</a:t>
            </a:r>
            <a:endParaRPr lang="en-US" dirty="0"/>
          </a:p>
        </p:txBody>
      </p:sp>
      <p:sp>
        <p:nvSpPr>
          <p:cNvPr id="9" name="矩形 8"/>
          <p:cNvSpPr/>
          <p:nvPr/>
        </p:nvSpPr>
        <p:spPr>
          <a:xfrm>
            <a:off x="5559504" y="5139809"/>
            <a:ext cx="1412759" cy="369332"/>
          </a:xfrm>
          <a:prstGeom prst="rect">
            <a:avLst/>
          </a:prstGeom>
        </p:spPr>
        <p:txBody>
          <a:bodyPr wrap="none">
            <a:spAutoFit/>
          </a:bodyPr>
          <a:lstStyle/>
          <a:p>
            <a:r>
              <a:rPr lang="en-US" dirty="0"/>
              <a:t>code FRESCO</a:t>
            </a:r>
          </a:p>
        </p:txBody>
      </p:sp>
    </p:spTree>
    <p:extLst>
      <p:ext uri="{BB962C8B-B14F-4D97-AF65-F5344CB8AC3E}">
        <p14:creationId xmlns:p14="http://schemas.microsoft.com/office/powerpoint/2010/main" val="14622495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1477328"/>
          </a:xfrm>
          <a:prstGeom prst="rect">
            <a:avLst/>
          </a:prstGeom>
        </p:spPr>
        <p:txBody>
          <a:bodyPr wrap="square">
            <a:spAutoFit/>
          </a:bodyPr>
          <a:lstStyle/>
          <a:p>
            <a:pPr algn="just"/>
            <a:r>
              <a:rPr lang="en-US" dirty="0"/>
              <a:t>a maximum differential </a:t>
            </a:r>
            <a:r>
              <a:rPr lang="en-US" dirty="0" smtClean="0"/>
              <a:t>cross</a:t>
            </a:r>
            <a:r>
              <a:rPr lang="en-US" altLang="zh-CN" dirty="0" smtClean="0"/>
              <a:t>-</a:t>
            </a:r>
            <a:r>
              <a:rPr lang="en-US" dirty="0" smtClean="0"/>
              <a:t>section </a:t>
            </a:r>
            <a:r>
              <a:rPr lang="en-US" dirty="0"/>
              <a:t>of the transfer reaction can be expected, will </a:t>
            </a:r>
            <a:r>
              <a:rPr lang="en-US" dirty="0" smtClean="0"/>
              <a:t>move to </a:t>
            </a:r>
            <a:r>
              <a:rPr lang="en-US" dirty="0"/>
              <a:t>a backward angle, until 180◦. However, the </a:t>
            </a:r>
            <a:r>
              <a:rPr lang="en-US" dirty="0" smtClean="0"/>
              <a:t>maximum angle </a:t>
            </a:r>
            <a:r>
              <a:rPr lang="en-US" dirty="0"/>
              <a:t>that can be covered by the Q3D spectrometer is </a:t>
            </a:r>
            <a:r>
              <a:rPr lang="en-US" dirty="0" smtClean="0"/>
              <a:t>only 140</a:t>
            </a:r>
            <a:r>
              <a:rPr lang="en-US" dirty="0"/>
              <a:t>◦, indicating that the Q3D spectrometer is not </a:t>
            </a:r>
            <a:r>
              <a:rPr lang="en-US" dirty="0" smtClean="0"/>
              <a:t>suitable for </a:t>
            </a:r>
            <a:r>
              <a:rPr lang="en-US" dirty="0"/>
              <a:t>the measurement of transfer reactions at deep </a:t>
            </a:r>
            <a:r>
              <a:rPr lang="en-US" dirty="0" err="1" smtClean="0"/>
              <a:t>subbarrier</a:t>
            </a:r>
            <a:r>
              <a:rPr lang="en-US" dirty="0" smtClean="0"/>
              <a:t> energies. </a:t>
            </a:r>
            <a:r>
              <a:rPr lang="en-US" altLang="zh-CN" dirty="0" smtClean="0"/>
              <a:t>Therefore, two silicon telescopes were fixed at the backward angle region to measure the transfer reactions.</a:t>
            </a:r>
            <a:endParaRPr lang="en-US" dirty="0"/>
          </a:p>
        </p:txBody>
      </p:sp>
      <p:pic>
        <p:nvPicPr>
          <p:cNvPr id="4" name="图片 3"/>
          <p:cNvPicPr>
            <a:picLocks noChangeAspect="1"/>
          </p:cNvPicPr>
          <p:nvPr/>
        </p:nvPicPr>
        <p:blipFill>
          <a:blip r:embed="rId2"/>
          <a:stretch>
            <a:fillRect/>
          </a:stretch>
        </p:blipFill>
        <p:spPr>
          <a:xfrm>
            <a:off x="0" y="1477329"/>
            <a:ext cx="4926111" cy="2956886"/>
          </a:xfrm>
          <a:prstGeom prst="rect">
            <a:avLst/>
          </a:prstGeom>
        </p:spPr>
      </p:pic>
      <p:sp>
        <p:nvSpPr>
          <p:cNvPr id="6" name="矩形 5"/>
          <p:cNvSpPr/>
          <p:nvPr/>
        </p:nvSpPr>
        <p:spPr>
          <a:xfrm>
            <a:off x="5028468" y="1778789"/>
            <a:ext cx="4047070" cy="923330"/>
          </a:xfrm>
          <a:prstGeom prst="rect">
            <a:avLst/>
          </a:prstGeom>
        </p:spPr>
        <p:txBody>
          <a:bodyPr wrap="none">
            <a:spAutoFit/>
          </a:bodyPr>
          <a:lstStyle/>
          <a:p>
            <a:r>
              <a:rPr lang="el-GR" dirty="0"/>
              <a:t>20-μ</a:t>
            </a:r>
            <a:r>
              <a:rPr lang="en-US" dirty="0"/>
              <a:t>m </a:t>
            </a:r>
            <a:r>
              <a:rPr lang="en-US" dirty="0" smtClean="0"/>
              <a:t>single-sided silicon </a:t>
            </a:r>
            <a:r>
              <a:rPr lang="en-US" dirty="0"/>
              <a:t>strip </a:t>
            </a:r>
            <a:r>
              <a:rPr lang="en-US" dirty="0" smtClean="0"/>
              <a:t>detector</a:t>
            </a:r>
          </a:p>
          <a:p>
            <a:r>
              <a:rPr lang="en-US" dirty="0" smtClean="0"/>
              <a:t>6</a:t>
            </a:r>
            <a:r>
              <a:rPr lang="el-GR" dirty="0" smtClean="0"/>
              <a:t>0-μ</a:t>
            </a:r>
            <a:r>
              <a:rPr lang="en-US" dirty="0"/>
              <a:t>m </a:t>
            </a:r>
            <a:r>
              <a:rPr lang="en-US" dirty="0" smtClean="0"/>
              <a:t>double-sided </a:t>
            </a:r>
            <a:r>
              <a:rPr lang="en-US" dirty="0"/>
              <a:t>silicon strip detector</a:t>
            </a:r>
          </a:p>
          <a:p>
            <a:r>
              <a:rPr lang="en-US" dirty="0" smtClean="0"/>
              <a:t>1-mm quadrant </a:t>
            </a:r>
            <a:r>
              <a:rPr lang="en-US" dirty="0"/>
              <a:t>silicon </a:t>
            </a:r>
            <a:r>
              <a:rPr lang="en-US" dirty="0" smtClean="0"/>
              <a:t>detector</a:t>
            </a:r>
            <a:endParaRPr lang="en-US" dirty="0"/>
          </a:p>
        </p:txBody>
      </p:sp>
      <p:sp>
        <p:nvSpPr>
          <p:cNvPr id="7" name="文本框 6"/>
          <p:cNvSpPr txBox="1"/>
          <p:nvPr/>
        </p:nvSpPr>
        <p:spPr>
          <a:xfrm>
            <a:off x="3382" y="4611231"/>
            <a:ext cx="9144000" cy="2246769"/>
          </a:xfrm>
          <a:prstGeom prst="rect">
            <a:avLst/>
          </a:prstGeom>
          <a:noFill/>
        </p:spPr>
        <p:txBody>
          <a:bodyPr wrap="square" rtlCol="0">
            <a:spAutoFit/>
          </a:bodyPr>
          <a:lstStyle/>
          <a:p>
            <a:r>
              <a:rPr lang="zh-CN" altLang="en-US" sz="1600" dirty="0">
                <a:latin typeface="Times New Roman" panose="02020603050405020304" pitchFamily="18" charset="0"/>
                <a:cs typeface="Times New Roman" panose="02020603050405020304" pitchFamily="18" charset="0"/>
              </a:rPr>
              <a:t>测量弹性散射角分布，利用</a:t>
            </a:r>
            <a:r>
              <a:rPr lang="en-US" sz="1600" dirty="0">
                <a:latin typeface="Times New Roman" panose="02020603050405020304" pitchFamily="18" charset="0"/>
                <a:ea typeface="宋体" panose="02010600030101010101" pitchFamily="2" charset="-122"/>
                <a:cs typeface="Times New Roman" panose="02020603050405020304" pitchFamily="18" charset="0"/>
              </a:rPr>
              <a:t>OM</a:t>
            </a:r>
            <a:r>
              <a:rPr lang="zh-CN" altLang="en-US" sz="1600" dirty="0">
                <a:latin typeface="Times New Roman" panose="02020603050405020304" pitchFamily="18" charset="0"/>
                <a:cs typeface="Times New Roman" panose="02020603050405020304" pitchFamily="18" charset="0"/>
              </a:rPr>
              <a:t>，以及</a:t>
            </a:r>
            <a:r>
              <a:rPr lang="en-US" sz="1600" dirty="0">
                <a:latin typeface="Times New Roman" panose="02020603050405020304" pitchFamily="18" charset="0"/>
                <a:ea typeface="宋体" panose="02010600030101010101" pitchFamily="2" charset="-122"/>
                <a:cs typeface="Times New Roman" panose="02020603050405020304" pitchFamily="18" charset="0"/>
              </a:rPr>
              <a:t>CRC</a:t>
            </a:r>
            <a:r>
              <a:rPr lang="zh-CN" altLang="en-US" sz="1600" dirty="0">
                <a:latin typeface="Times New Roman" panose="02020603050405020304" pitchFamily="18" charset="0"/>
                <a:cs typeface="Times New Roman" panose="02020603050405020304" pitchFamily="18" charset="0"/>
              </a:rPr>
              <a:t>方法进行拟合，抽取入射道的光学势参数。</a:t>
            </a:r>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测量单质子转移反应角分布，利用</a:t>
            </a:r>
            <a:r>
              <a:rPr lang="en-US" sz="1600" dirty="0">
                <a:latin typeface="Times New Roman" panose="02020603050405020304" pitchFamily="18" charset="0"/>
                <a:cs typeface="Times New Roman" panose="02020603050405020304" pitchFamily="18" charset="0"/>
              </a:rPr>
              <a:t>DWBA</a:t>
            </a:r>
            <a:r>
              <a:rPr lang="zh-CN" altLang="en-US" sz="1600" dirty="0">
                <a:latin typeface="Times New Roman" panose="02020603050405020304" pitchFamily="18" charset="0"/>
                <a:cs typeface="Times New Roman" panose="02020603050405020304" pitchFamily="18" charset="0"/>
              </a:rPr>
              <a:t>方法和</a:t>
            </a:r>
            <a:r>
              <a:rPr lang="en-US" sz="1600" dirty="0">
                <a:latin typeface="Times New Roman" panose="02020603050405020304" pitchFamily="18" charset="0"/>
                <a:cs typeface="Times New Roman" panose="02020603050405020304" pitchFamily="18" charset="0"/>
              </a:rPr>
              <a:t>CRC</a:t>
            </a:r>
            <a:r>
              <a:rPr lang="zh-CN" altLang="en-US" sz="1600" dirty="0">
                <a:latin typeface="Times New Roman" panose="02020603050405020304" pitchFamily="18" charset="0"/>
                <a:cs typeface="Times New Roman" panose="02020603050405020304" pitchFamily="18" charset="0"/>
              </a:rPr>
              <a:t>方法进行拟合，抽取出射道的光学势参数</a:t>
            </a:r>
            <a:r>
              <a:rPr lang="zh-CN" altLang="en-US" sz="1600" dirty="0" smtClean="0">
                <a:latin typeface="Times New Roman" panose="02020603050405020304" pitchFamily="18" charset="0"/>
                <a:cs typeface="Times New Roman" panose="02020603050405020304" pitchFamily="18" charset="0"/>
              </a:rPr>
              <a:t>。</a:t>
            </a:r>
            <a:endParaRPr lang="en-US" altLang="zh-CN" sz="1600" dirty="0" smtClean="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The interaction OMPs for the 7Li + 208Pb </a:t>
            </a:r>
            <a:r>
              <a:rPr lang="en-US" altLang="zh-CN" dirty="0" smtClean="0">
                <a:latin typeface="Times New Roman" panose="02020603050405020304" pitchFamily="18" charset="0"/>
                <a:cs typeface="Times New Roman" panose="02020603050405020304" pitchFamily="18" charset="0"/>
              </a:rPr>
              <a:t>system were </a:t>
            </a:r>
            <a:r>
              <a:rPr lang="en-US" altLang="zh-CN" dirty="0">
                <a:latin typeface="Times New Roman" panose="02020603050405020304" pitchFamily="18" charset="0"/>
                <a:cs typeface="Times New Roman" panose="02020603050405020304" pitchFamily="18" charset="0"/>
              </a:rPr>
              <a:t>extracted from the measured elastic scattering </a:t>
            </a:r>
            <a:r>
              <a:rPr lang="en-US" altLang="zh-CN" dirty="0" smtClean="0">
                <a:latin typeface="Times New Roman" panose="02020603050405020304" pitchFamily="18" charset="0"/>
                <a:cs typeface="Times New Roman" panose="02020603050405020304" pitchFamily="18" charset="0"/>
              </a:rPr>
              <a:t>angular distributions </a:t>
            </a:r>
            <a:r>
              <a:rPr lang="en-US" altLang="zh-CN" dirty="0">
                <a:latin typeface="Times New Roman" panose="02020603050405020304" pitchFamily="18" charset="0"/>
                <a:cs typeface="Times New Roman" panose="02020603050405020304" pitchFamily="18" charset="0"/>
              </a:rPr>
              <a:t>in terms of the fitting procedure with OM </a:t>
            </a:r>
            <a:r>
              <a:rPr lang="en-US" altLang="zh-CN" dirty="0" smtClean="0">
                <a:latin typeface="Times New Roman" panose="02020603050405020304" pitchFamily="18" charset="0"/>
                <a:cs typeface="Times New Roman" panose="02020603050405020304" pitchFamily="18" charset="0"/>
              </a:rPr>
              <a:t>and CRC calculations. </a:t>
            </a:r>
            <a:r>
              <a:rPr lang="en-US" dirty="0" smtClean="0">
                <a:latin typeface="Times New Roman" panose="02020603050405020304" pitchFamily="18" charset="0"/>
                <a:cs typeface="Times New Roman" panose="02020603050405020304" pitchFamily="18" charset="0"/>
              </a:rPr>
              <a:t>By </a:t>
            </a:r>
            <a:r>
              <a:rPr lang="en-US" dirty="0">
                <a:latin typeface="Times New Roman" panose="02020603050405020304" pitchFamily="18" charset="0"/>
                <a:cs typeface="Times New Roman" panose="02020603050405020304" pitchFamily="18" charset="0"/>
              </a:rPr>
              <a:t>using the deduced OMP parameters of 7Li + 208Pb as the interaction of the </a:t>
            </a:r>
            <a:r>
              <a:rPr lang="en-US" b="1" dirty="0">
                <a:latin typeface="Times New Roman" panose="02020603050405020304" pitchFamily="18" charset="0"/>
                <a:cs typeface="Times New Roman" panose="02020603050405020304" pitchFamily="18" charset="0"/>
              </a:rPr>
              <a:t>entrance</a:t>
            </a:r>
            <a:r>
              <a:rPr lang="en-US" dirty="0">
                <a:latin typeface="Times New Roman" panose="02020603050405020304" pitchFamily="18" charset="0"/>
                <a:cs typeface="Times New Roman" panose="02020603050405020304" pitchFamily="18" charset="0"/>
              </a:rPr>
              <a:t> channel, the angular distributions </a:t>
            </a:r>
            <a:r>
              <a:rPr lang="en-US" dirty="0" smtClean="0">
                <a:latin typeface="Times New Roman" panose="02020603050405020304" pitchFamily="18" charset="0"/>
                <a:cs typeface="Times New Roman" panose="02020603050405020304" pitchFamily="18" charset="0"/>
              </a:rPr>
              <a:t>of 208Pb(7Li,6He)209Bi reactions for one-proton transferred to different states of 209Bi were </a:t>
            </a:r>
            <a:r>
              <a:rPr lang="en-US" b="1" dirty="0" smtClean="0">
                <a:latin typeface="Times New Roman" panose="02020603050405020304" pitchFamily="18" charset="0"/>
                <a:cs typeface="Times New Roman" panose="02020603050405020304" pitchFamily="18" charset="0"/>
              </a:rPr>
              <a:t>fitted</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by the DWBA and CRC methods, and the interaction OMP parameters of the </a:t>
            </a:r>
            <a:r>
              <a:rPr lang="en-US" b="1" dirty="0">
                <a:latin typeface="Times New Roman" panose="02020603050405020304" pitchFamily="18" charset="0"/>
                <a:cs typeface="Times New Roman" panose="02020603050405020304" pitchFamily="18" charset="0"/>
              </a:rPr>
              <a:t>exit</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channel, i.e. exotic </a:t>
            </a:r>
            <a:r>
              <a:rPr lang="en-US" dirty="0">
                <a:latin typeface="Times New Roman" panose="02020603050405020304" pitchFamily="18" charset="0"/>
                <a:cs typeface="Times New Roman" panose="02020603050405020304" pitchFamily="18" charset="0"/>
              </a:rPr>
              <a:t>system 6He + 209Bi were extracted</a:t>
            </a:r>
            <a:r>
              <a:rPr lang="en-US"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30364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15857975"/>
              </p:ext>
            </p:extLst>
          </p:nvPr>
        </p:nvGraphicFramePr>
        <p:xfrm>
          <a:off x="0" y="0"/>
          <a:ext cx="9144000" cy="6766560"/>
        </p:xfrm>
        <a:graphic>
          <a:graphicData uri="http://schemas.openxmlformats.org/drawingml/2006/table">
            <a:tbl>
              <a:tblPr firstRow="1" bandRow="1">
                <a:tableStyleId>{5C22544A-7EE6-4342-B048-85BDC9FD1C3A}</a:tableStyleId>
              </a:tblPr>
              <a:tblGrid>
                <a:gridCol w="1853346"/>
                <a:gridCol w="1651234"/>
                <a:gridCol w="1613685"/>
                <a:gridCol w="1931299"/>
                <a:gridCol w="2094436"/>
              </a:tblGrid>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208</a:t>
                      </a:r>
                      <a:r>
                        <a:rPr lang="en-US" sz="1400" dirty="0" smtClean="0">
                          <a:latin typeface="Times New Roman" panose="02020603050405020304" pitchFamily="18" charset="0"/>
                          <a:cs typeface="Times New Roman" panose="02020603050405020304" pitchFamily="18" charset="0"/>
                        </a:rPr>
                        <a:t>Pb(</a:t>
                      </a:r>
                      <a:r>
                        <a:rPr lang="en-US" sz="1400" baseline="30000" dirty="0" smtClean="0">
                          <a:latin typeface="Times New Roman" panose="02020603050405020304" pitchFamily="18" charset="0"/>
                          <a:cs typeface="Times New Roman" panose="02020603050405020304" pitchFamily="18" charset="0"/>
                        </a:rPr>
                        <a:t>7</a:t>
                      </a:r>
                      <a:r>
                        <a:rPr lang="en-US" sz="1400" dirty="0" smtClean="0">
                          <a:latin typeface="Times New Roman" panose="02020603050405020304" pitchFamily="18" charset="0"/>
                          <a:cs typeface="Times New Roman" panose="02020603050405020304" pitchFamily="18" charset="0"/>
                        </a:rPr>
                        <a:t>Li,</a:t>
                      </a:r>
                      <a:r>
                        <a:rPr lang="en-US" sz="1400" baseline="30000" dirty="0" smtClean="0">
                          <a:latin typeface="Times New Roman" panose="02020603050405020304" pitchFamily="18" charset="0"/>
                          <a:cs typeface="Times New Roman" panose="02020603050405020304" pitchFamily="18" charset="0"/>
                        </a:rPr>
                        <a:t>6</a:t>
                      </a:r>
                      <a:r>
                        <a:rPr lang="en-US" sz="1400" dirty="0" smtClean="0">
                          <a:latin typeface="Times New Roman" panose="02020603050405020304" pitchFamily="18" charset="0"/>
                          <a:cs typeface="Times New Roman" panose="02020603050405020304" pitchFamily="18" charset="0"/>
                        </a:rPr>
                        <a:t>He)</a:t>
                      </a:r>
                      <a:r>
                        <a:rPr lang="en-US" sz="1400" baseline="30000" dirty="0" smtClean="0">
                          <a:latin typeface="Times New Roman" panose="02020603050405020304" pitchFamily="18" charset="0"/>
                          <a:cs typeface="Times New Roman" panose="02020603050405020304" pitchFamily="18" charset="0"/>
                        </a:rPr>
                        <a:t>209</a:t>
                      </a:r>
                      <a:r>
                        <a:rPr lang="en-US" sz="1400" dirty="0" smtClean="0">
                          <a:latin typeface="Times New Roman" panose="02020603050405020304" pitchFamily="18" charset="0"/>
                          <a:cs typeface="Times New Roman" panose="02020603050405020304" pitchFamily="18" charset="0"/>
                        </a:rPr>
                        <a:t>Bi</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smtClean="0">
                          <a:latin typeface="Times New Roman" panose="02020603050405020304" pitchFamily="18" charset="0"/>
                          <a:cs typeface="Times New Roman" panose="02020603050405020304" pitchFamily="18" charset="0"/>
                        </a:rPr>
                        <a:t>63</a:t>
                      </a:r>
                      <a:r>
                        <a:rPr lang="en-US" sz="1400" baseline="0" dirty="0" smtClean="0">
                          <a:latin typeface="Times New Roman" panose="02020603050405020304" pitchFamily="18" charset="0"/>
                          <a:cs typeface="Times New Roman" panose="02020603050405020304" pitchFamily="18" charset="0"/>
                        </a:rPr>
                        <a:t>Cu(</a:t>
                      </a:r>
                      <a:r>
                        <a:rPr lang="en-US" sz="1400" baseline="30000" dirty="0" smtClean="0">
                          <a:latin typeface="Times New Roman" panose="02020603050405020304" pitchFamily="18" charset="0"/>
                          <a:cs typeface="Times New Roman" panose="02020603050405020304" pitchFamily="18" charset="0"/>
                        </a:rPr>
                        <a:t>7</a:t>
                      </a:r>
                      <a:r>
                        <a:rPr lang="en-US" sz="1400" baseline="0" dirty="0" smtClean="0">
                          <a:latin typeface="Times New Roman" panose="02020603050405020304" pitchFamily="18" charset="0"/>
                          <a:cs typeface="Times New Roman" panose="02020603050405020304" pitchFamily="18" charset="0"/>
                        </a:rPr>
                        <a:t>Li,</a:t>
                      </a:r>
                      <a:r>
                        <a:rPr lang="en-US" sz="1400" baseline="30000" dirty="0" smtClean="0">
                          <a:latin typeface="Times New Roman" panose="02020603050405020304" pitchFamily="18" charset="0"/>
                          <a:cs typeface="Times New Roman" panose="02020603050405020304" pitchFamily="18" charset="0"/>
                        </a:rPr>
                        <a:t>6</a:t>
                      </a:r>
                      <a:r>
                        <a:rPr lang="en-US" sz="1400" baseline="0" dirty="0" smtClean="0">
                          <a:latin typeface="Times New Roman" panose="02020603050405020304" pitchFamily="18" charset="0"/>
                          <a:cs typeface="Times New Roman" panose="02020603050405020304" pitchFamily="18" charset="0"/>
                        </a:rPr>
                        <a:t>He)</a:t>
                      </a:r>
                      <a:r>
                        <a:rPr lang="en-US" sz="1400" baseline="30000" dirty="0" smtClean="0">
                          <a:latin typeface="Times New Roman" panose="02020603050405020304" pitchFamily="18" charset="0"/>
                          <a:cs typeface="Times New Roman" panose="02020603050405020304" pitchFamily="18" charset="0"/>
                        </a:rPr>
                        <a:t>64</a:t>
                      </a:r>
                      <a:r>
                        <a:rPr lang="en-US" sz="1400" baseline="0" dirty="0" smtClean="0">
                          <a:latin typeface="Times New Roman" panose="02020603050405020304" pitchFamily="18" charset="0"/>
                          <a:cs typeface="Times New Roman" panose="02020603050405020304" pitchFamily="18" charset="0"/>
                        </a:rPr>
                        <a:t>Zn</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smtClean="0">
                          <a:latin typeface="Times New Roman" panose="02020603050405020304" pitchFamily="18" charset="0"/>
                          <a:cs typeface="Times New Roman" panose="02020603050405020304" pitchFamily="18" charset="0"/>
                        </a:rPr>
                        <a:t>11</a:t>
                      </a:r>
                      <a:r>
                        <a:rPr lang="en-US" altLang="zh-CN" sz="1400" baseline="0" dirty="0" smtClean="0">
                          <a:latin typeface="Times New Roman" panose="02020603050405020304" pitchFamily="18" charset="0"/>
                          <a:cs typeface="Times New Roman" panose="02020603050405020304" pitchFamily="18" charset="0"/>
                        </a:rPr>
                        <a:t>B</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7</a:t>
                      </a:r>
                      <a:r>
                        <a:rPr lang="en-US" sz="1400" baseline="0" dirty="0" smtClean="0">
                          <a:latin typeface="Times New Roman" panose="02020603050405020304" pitchFamily="18" charset="0"/>
                          <a:cs typeface="Times New Roman" panose="02020603050405020304" pitchFamily="18" charset="0"/>
                        </a:rPr>
                        <a:t>Li,</a:t>
                      </a:r>
                      <a:r>
                        <a:rPr lang="en-US" sz="1400" baseline="30000" dirty="0" smtClean="0">
                          <a:latin typeface="Times New Roman" panose="02020603050405020304" pitchFamily="18" charset="0"/>
                          <a:cs typeface="Times New Roman" panose="02020603050405020304" pitchFamily="18" charset="0"/>
                        </a:rPr>
                        <a:t>6</a:t>
                      </a:r>
                      <a:r>
                        <a:rPr lang="en-US" sz="1400" baseline="0" dirty="0" smtClean="0">
                          <a:latin typeface="Times New Roman" panose="02020603050405020304" pitchFamily="18" charset="0"/>
                          <a:cs typeface="Times New Roman" panose="02020603050405020304" pitchFamily="18" charset="0"/>
                        </a:rPr>
                        <a:t>He)</a:t>
                      </a:r>
                      <a:r>
                        <a:rPr lang="en-US" sz="1400" baseline="30000" dirty="0" smtClean="0">
                          <a:latin typeface="Times New Roman" panose="02020603050405020304" pitchFamily="18" charset="0"/>
                          <a:cs typeface="Times New Roman" panose="02020603050405020304" pitchFamily="18" charset="0"/>
                        </a:rPr>
                        <a:t>12</a:t>
                      </a:r>
                      <a:r>
                        <a:rPr lang="en-US" sz="1400" baseline="0" dirty="0" smtClean="0">
                          <a:latin typeface="Times New Roman" panose="02020603050405020304" pitchFamily="18" charset="0"/>
                          <a:cs typeface="Times New Roman" panose="02020603050405020304" pitchFamily="18" charset="0"/>
                        </a:rPr>
                        <a:t>C</a:t>
                      </a: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altLang="zh-CN" sz="1400" i="1" dirty="0" smtClean="0">
                          <a:latin typeface="Times New Roman" panose="02020603050405020304" pitchFamily="18" charset="0"/>
                          <a:cs typeface="Times New Roman" panose="02020603050405020304" pitchFamily="18" charset="0"/>
                        </a:rPr>
                        <a:t>α</a:t>
                      </a:r>
                      <a:r>
                        <a:rPr lang="en-US" sz="140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31</a:t>
                      </a:r>
                      <a:r>
                        <a:rPr lang="en-US" sz="1400" dirty="0" smtClean="0">
                          <a:latin typeface="Times New Roman" panose="02020603050405020304" pitchFamily="18" charset="0"/>
                          <a:cs typeface="Times New Roman" panose="02020603050405020304" pitchFamily="18" charset="0"/>
                        </a:rPr>
                        <a:t>S</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Accelerator</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altLang="zh-CN" sz="1400" dirty="0" smtClean="0">
                          <a:latin typeface="Times New Roman" panose="02020603050405020304" pitchFamily="18" charset="0"/>
                          <a:cs typeface="Times New Roman" panose="02020603050405020304" pitchFamily="18" charset="0"/>
                        </a:rPr>
                        <a:t>13-MV tandem</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14-MV tandem</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Spectrometer</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dirty="0" smtClean="0">
                          <a:latin typeface="Times New Roman" panose="02020603050405020304" pitchFamily="18" charset="0"/>
                          <a:cs typeface="Times New Roman" panose="02020603050405020304" pitchFamily="18" charset="0"/>
                        </a:rPr>
                        <a:t>Q3D magnetic spectrograph</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Q3D magnetic spectrograph</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Resolution</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altLang="zh-CN" sz="1400" baseline="0" dirty="0" err="1" smtClean="0">
                          <a:latin typeface="Times New Roman" panose="02020603050405020304" pitchFamily="18" charset="0"/>
                          <a:cs typeface="Times New Roman" panose="02020603050405020304" pitchFamily="18" charset="0"/>
                        </a:rPr>
                        <a:t>Δ</a:t>
                      </a:r>
                      <a:r>
                        <a:rPr lang="en-US" sz="1400" i="1" baseline="0" dirty="0" err="1" smtClean="0">
                          <a:latin typeface="Times New Roman" panose="02020603050405020304" pitchFamily="18" charset="0"/>
                          <a:cs typeface="Times New Roman" panose="02020603050405020304" pitchFamily="18" charset="0"/>
                        </a:rPr>
                        <a:t>p</a:t>
                      </a:r>
                      <a:r>
                        <a:rPr lang="en-US" sz="1400" baseline="0" dirty="0" smtClean="0">
                          <a:latin typeface="Times New Roman" panose="02020603050405020304" pitchFamily="18" charset="0"/>
                          <a:cs typeface="Times New Roman" panose="02020603050405020304" pitchFamily="18" charset="0"/>
                        </a:rPr>
                        <a:t>/</a:t>
                      </a:r>
                      <a:r>
                        <a:rPr lang="en-US" sz="1400" i="1" baseline="0" dirty="0" smtClean="0">
                          <a:latin typeface="Times New Roman" panose="02020603050405020304" pitchFamily="18" charset="0"/>
                          <a:cs typeface="Times New Roman" panose="02020603050405020304" pitchFamily="18" charset="0"/>
                        </a:rPr>
                        <a:t>p </a:t>
                      </a:r>
                      <a:r>
                        <a:rPr lang="zh-CN" altLang="en-US" sz="1400" i="0" baseline="0" dirty="0" smtClean="0">
                          <a:latin typeface="Times New Roman" panose="02020603050405020304" pitchFamily="18" charset="0"/>
                          <a:cs typeface="Times New Roman" panose="02020603050405020304" pitchFamily="18" charset="0"/>
                        </a:rPr>
                        <a:t>≈ </a:t>
                      </a:r>
                      <a:r>
                        <a:rPr lang="en-US" altLang="zh-CN" sz="1400" i="0" baseline="0" dirty="0" smtClean="0">
                          <a:latin typeface="Times New Roman" panose="02020603050405020304" pitchFamily="18" charset="0"/>
                          <a:cs typeface="Times New Roman" panose="02020603050405020304" pitchFamily="18" charset="0"/>
                        </a:rPr>
                        <a:t>10</a:t>
                      </a:r>
                      <a:r>
                        <a:rPr lang="en-US" sz="1400" baseline="30000" dirty="0" smtClean="0">
                          <a:latin typeface="Times New Roman" panose="02020603050405020304" pitchFamily="18" charset="0"/>
                          <a:cs typeface="Times New Roman" panose="02020603050405020304" pitchFamily="18" charset="0"/>
                        </a:rPr>
                        <a:t>–4</a:t>
                      </a:r>
                      <a:endParaRPr lang="en-US" sz="1400" i="1"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Δ</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 ≈ 2 × 10</a:t>
                      </a:r>
                      <a:r>
                        <a:rPr lang="en-US" sz="1400" baseline="30000" dirty="0" smtClean="0">
                          <a:latin typeface="Times New Roman" panose="02020603050405020304" pitchFamily="18" charset="0"/>
                          <a:cs typeface="Times New Roman" panose="02020603050405020304" pitchFamily="18" charset="0"/>
                        </a:rPr>
                        <a:t>–4</a:t>
                      </a:r>
                      <a:endParaRPr lang="en-US" sz="1400" baseline="30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A</a:t>
                      </a:r>
                      <a:r>
                        <a:rPr lang="en-US" sz="1400" dirty="0" smtClean="0">
                          <a:latin typeface="Times New Roman" panose="02020603050405020304" pitchFamily="18" charset="0"/>
                          <a:cs typeface="Times New Roman" panose="02020603050405020304" pitchFamily="18" charset="0"/>
                        </a:rPr>
                        <a:t>ngular coverage</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baseline="0" dirty="0" smtClean="0">
                          <a:latin typeface="Times New Roman" panose="02020603050405020304" pitchFamily="18" charset="0"/>
                          <a:cs typeface="Times New Roman" panose="02020603050405020304" pitchFamily="18" charset="0"/>
                        </a:rPr>
                        <a:t>–20</a:t>
                      </a:r>
                      <a:r>
                        <a:rPr lang="en-US" altLang="zh-CN" sz="1400" baseline="0" dirty="0" smtClean="0">
                          <a:latin typeface="Times New Roman" panose="02020603050405020304" pitchFamily="18" charset="0"/>
                          <a:cs typeface="Times New Roman" panose="02020603050405020304" pitchFamily="18" charset="0"/>
                        </a:rPr>
                        <a:t>°</a:t>
                      </a:r>
                      <a:r>
                        <a:rPr lang="en-US" sz="1400" baseline="0" dirty="0" smtClean="0">
                          <a:latin typeface="Times New Roman" panose="02020603050405020304" pitchFamily="18" charset="0"/>
                          <a:cs typeface="Times New Roman" panose="02020603050405020304" pitchFamily="18" charset="0"/>
                        </a:rPr>
                        <a:t> to 140</a:t>
                      </a:r>
                      <a:r>
                        <a:rPr lang="en-US" altLang="zh-CN" sz="1400" baseline="0" dirty="0" smtClean="0">
                          <a:latin typeface="Times New Roman" panose="02020603050405020304" pitchFamily="18" charset="0"/>
                          <a:cs typeface="Times New Roman" panose="02020603050405020304" pitchFamily="18" charset="0"/>
                        </a:rPr>
                        <a:t>°</a:t>
                      </a:r>
                      <a:endParaRPr lang="en-US" sz="1400"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baseline="30000" dirty="0" smtClean="0">
                          <a:latin typeface="Times New Roman" panose="02020603050405020304" pitchFamily="18" charset="0"/>
                          <a:cs typeface="Times New Roman" panose="02020603050405020304" pitchFamily="18" charset="0"/>
                        </a:rPr>
                        <a:t>7</a:t>
                      </a:r>
                      <a:r>
                        <a:rPr lang="en-US" sz="1400" baseline="0" dirty="0" smtClean="0">
                          <a:latin typeface="Times New Roman" panose="02020603050405020304" pitchFamily="18" charset="0"/>
                          <a:cs typeface="Times New Roman" panose="02020603050405020304" pitchFamily="18" charset="0"/>
                        </a:rPr>
                        <a:t>Li</a:t>
                      </a: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energy (MeV)</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u="sng" strike="noStrike" baseline="0" dirty="0" smtClean="0">
                          <a:latin typeface="Times New Roman" panose="02020603050405020304" pitchFamily="18" charset="0"/>
                          <a:cs typeface="Times New Roman" panose="02020603050405020304" pitchFamily="18" charset="0"/>
                        </a:rPr>
                        <a:t>21.20, 24.30, </a:t>
                      </a:r>
                      <a:r>
                        <a:rPr lang="en-US" sz="1400" baseline="0" dirty="0" smtClean="0">
                          <a:latin typeface="Times New Roman" panose="02020603050405020304" pitchFamily="18" charset="0"/>
                          <a:cs typeface="Times New Roman" panose="02020603050405020304" pitchFamily="18" charset="0"/>
                        </a:rPr>
                        <a:t>25.67, 28.55, 32.55, 37.55, and 42.55</a:t>
                      </a:r>
                    </a:p>
                  </a:txBody>
                  <a:tcPr/>
                </a:tc>
                <a:tc>
                  <a:txBody>
                    <a:bodyPr/>
                    <a:lstStyle/>
                    <a:p>
                      <a:pPr algn="ctr"/>
                      <a:r>
                        <a:rPr lang="en-US" sz="1400" u="sng" strike="noStrike" baseline="0" dirty="0" smtClean="0">
                          <a:latin typeface="Times New Roman" panose="02020603050405020304" pitchFamily="18" charset="0"/>
                          <a:cs typeface="Times New Roman" panose="02020603050405020304" pitchFamily="18" charset="0"/>
                        </a:rPr>
                        <a:t>12.67, 15.21,</a:t>
                      </a:r>
                    </a:p>
                    <a:p>
                      <a:pPr algn="ctr"/>
                      <a:r>
                        <a:rPr lang="en-US" sz="1400" baseline="0" dirty="0" smtClean="0">
                          <a:latin typeface="Times New Roman" panose="02020603050405020304" pitchFamily="18" charset="0"/>
                          <a:cs typeface="Times New Roman" panose="02020603050405020304" pitchFamily="18" charset="0"/>
                        </a:rPr>
                        <a:t>16.33, 23.30, 27.30, and 30.96</a:t>
                      </a: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9.85, 13.3, 18.3, 23.3, and 28.3</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12 MeV</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intensity (pnA)</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5-20</a:t>
                      </a: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5-30</a:t>
                      </a: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50</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200</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 current</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baseline="0" dirty="0" smtClean="0">
                          <a:latin typeface="Times New Roman" panose="02020603050405020304" pitchFamily="18" charset="0"/>
                          <a:cs typeface="Times New Roman" panose="02020603050405020304" pitchFamily="18" charset="0"/>
                        </a:rPr>
                        <a:t>Faraday cup</a:t>
                      </a:r>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aseline="30000" dirty="0" smtClean="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Faraday cup</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Target</a:t>
                      </a:r>
                      <a:endParaRPr 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smtClean="0">
                          <a:latin typeface="Times New Roman" panose="02020603050405020304" pitchFamily="18" charset="0"/>
                          <a:cs typeface="Times New Roman" panose="02020603050405020304" pitchFamily="18" charset="0"/>
                        </a:rPr>
                        <a:t>208</a:t>
                      </a:r>
                      <a:r>
                        <a:rPr lang="en-US" sz="1400" dirty="0" smtClean="0">
                          <a:latin typeface="Times New Roman" panose="02020603050405020304" pitchFamily="18" charset="0"/>
                          <a:cs typeface="Times New Roman" panose="02020603050405020304" pitchFamily="18" charset="0"/>
                        </a:rPr>
                        <a:t>Pb </a:t>
                      </a:r>
                      <a:r>
                        <a:rPr lang="el-GR" sz="1400" dirty="0" smtClean="0">
                          <a:latin typeface="Times New Roman" panose="02020603050405020304" pitchFamily="18" charset="0"/>
                          <a:cs typeface="Times New Roman" panose="02020603050405020304" pitchFamily="18" charset="0"/>
                        </a:rPr>
                        <a:t>120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t>
                      </a:r>
                      <a:r>
                        <a:rPr lang="en-US" sz="1400" baseline="30000" dirty="0" smtClean="0">
                          <a:latin typeface="Times New Roman" panose="02020603050405020304" pitchFamily="18" charset="0"/>
                          <a:cs typeface="Times New Roman" panose="02020603050405020304" pitchFamily="18" charset="0"/>
                        </a:rPr>
                        <a:t>12</a:t>
                      </a:r>
                      <a:r>
                        <a:rPr lang="en-US" sz="1400" dirty="0" smtClean="0">
                          <a:latin typeface="Times New Roman" panose="02020603050405020304" pitchFamily="18" charset="0"/>
                          <a:cs typeface="Times New Roman" panose="02020603050405020304" pitchFamily="18" charset="0"/>
                        </a:rPr>
                        <a:t>C substrate </a:t>
                      </a:r>
                      <a:r>
                        <a:rPr lang="el-GR" sz="1400" dirty="0" smtClean="0">
                          <a:latin typeface="Times New Roman" panose="02020603050405020304" pitchFamily="18" charset="0"/>
                          <a:cs typeface="Times New Roman" panose="02020603050405020304" pitchFamily="18" charset="0"/>
                        </a:rPr>
                        <a:t>20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p>
                    <a:p>
                      <a:pPr algn="ctr"/>
                      <a:endParaRPr lang="en-US" sz="1400" baseline="30000" dirty="0" smtClean="0">
                        <a:latin typeface="Times New Roman" panose="02020603050405020304" pitchFamily="18" charset="0"/>
                        <a:cs typeface="Times New Roman" panose="02020603050405020304" pitchFamily="18" charset="0"/>
                      </a:endParaRPr>
                    </a:p>
                  </a:txBody>
                  <a:tcPr/>
                </a:tc>
                <a:tc>
                  <a:txBody>
                    <a:bodyPr/>
                    <a:lstStyle/>
                    <a:p>
                      <a:pPr algn="ctr"/>
                      <a:r>
                        <a:rPr lang="en-US" altLang="zh-CN" sz="1400" baseline="0" dirty="0" smtClean="0">
                          <a:latin typeface="Times New Roman" panose="02020603050405020304" pitchFamily="18" charset="0"/>
                          <a:cs typeface="Times New Roman" panose="02020603050405020304" pitchFamily="18" charset="0"/>
                        </a:rPr>
                        <a:t>Self-supporting </a:t>
                      </a:r>
                      <a:r>
                        <a:rPr lang="en-US" sz="1400" baseline="30000" dirty="0" smtClean="0">
                          <a:latin typeface="Times New Roman" panose="02020603050405020304" pitchFamily="18" charset="0"/>
                          <a:cs typeface="Times New Roman" panose="02020603050405020304" pitchFamily="18" charset="0"/>
                        </a:rPr>
                        <a:t>63</a:t>
                      </a:r>
                      <a:r>
                        <a:rPr lang="en-US" sz="1400" dirty="0" smtClean="0">
                          <a:latin typeface="Times New Roman" panose="02020603050405020304" pitchFamily="18" charset="0"/>
                          <a:cs typeface="Times New Roman" panose="02020603050405020304" pitchFamily="18" charset="0"/>
                        </a:rPr>
                        <a:t>Cu 8</a:t>
                      </a:r>
                      <a:r>
                        <a:rPr lang="el-GR" sz="1400" dirty="0" smtClean="0">
                          <a:latin typeface="Times New Roman" panose="02020603050405020304" pitchFamily="18" charset="0"/>
                          <a:cs typeface="Times New Roman" panose="02020603050405020304" pitchFamily="18" charset="0"/>
                        </a:rPr>
                        <a:t>0</a:t>
                      </a:r>
                      <a:r>
                        <a:rPr lang="en-US" sz="1400" dirty="0" smtClean="0">
                          <a:latin typeface="Times New Roman" panose="02020603050405020304" pitchFamily="18" charset="0"/>
                          <a:cs typeface="Times New Roman" panose="02020603050405020304" pitchFamily="18" charset="0"/>
                        </a:rPr>
                        <a:t> and </a:t>
                      </a:r>
                      <a:r>
                        <a:rPr lang="en-US" sz="1400" strike="sngStrike" baseline="0" dirty="0" smtClean="0">
                          <a:latin typeface="Times New Roman" panose="02020603050405020304" pitchFamily="18" charset="0"/>
                          <a:cs typeface="Times New Roman" panose="02020603050405020304" pitchFamily="18" charset="0"/>
                        </a:rPr>
                        <a:t>140</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endParaRPr lang="en-US" sz="1400" baseline="30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latin typeface="Times New Roman" panose="02020603050405020304" pitchFamily="18" charset="0"/>
                          <a:cs typeface="Times New Roman" panose="02020603050405020304" pitchFamily="18" charset="0"/>
                        </a:rPr>
                        <a:t>natural boron 55</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altLang="zh-CN" sz="1400" baseline="0" dirty="0" smtClean="0">
                          <a:latin typeface="Times New Roman" panose="02020603050405020304" pitchFamily="18" charset="0"/>
                          <a:cs typeface="Times New Roman" panose="02020603050405020304" pitchFamily="18" charset="0"/>
                        </a:rPr>
                        <a:t>evaporated onto a </a:t>
                      </a:r>
                      <a:r>
                        <a:rPr lang="en-US" altLang="zh-CN" sz="1400" baseline="30000" dirty="0" smtClean="0">
                          <a:latin typeface="Times New Roman" panose="02020603050405020304" pitchFamily="18" charset="0"/>
                          <a:cs typeface="Times New Roman" panose="02020603050405020304" pitchFamily="18" charset="0"/>
                        </a:rPr>
                        <a:t>197</a:t>
                      </a:r>
                      <a:r>
                        <a:rPr lang="en-US" altLang="zh-CN" sz="1400" baseline="0" dirty="0" smtClean="0">
                          <a:latin typeface="Times New Roman" panose="02020603050405020304" pitchFamily="18" charset="0"/>
                          <a:cs typeface="Times New Roman" panose="02020603050405020304" pitchFamily="18" charset="0"/>
                        </a:rPr>
                        <a:t>Au foil 10</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endParaRPr lang="en-US" sz="1400" baseline="30000" dirty="0" smtClean="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 implanted into 40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sz="1400" baseline="30000" dirty="0" smtClean="0">
                          <a:latin typeface="Times New Roman" panose="02020603050405020304" pitchFamily="18" charset="0"/>
                          <a:cs typeface="Times New Roman" panose="02020603050405020304" pitchFamily="18" charset="0"/>
                        </a:rPr>
                        <a:t>12</a:t>
                      </a:r>
                      <a:r>
                        <a:rPr lang="en-US" sz="1400" dirty="0" smtClean="0">
                          <a:latin typeface="Times New Roman" panose="02020603050405020304" pitchFamily="18" charset="0"/>
                          <a:cs typeface="Times New Roman" panose="02020603050405020304" pitchFamily="18" charset="0"/>
                        </a:rPr>
                        <a:t>C foil </a:t>
                      </a:r>
                      <a:r>
                        <a:rPr lang="en-US" sz="1400" baseline="0" dirty="0" smtClean="0">
                          <a:latin typeface="Times New Roman" panose="02020603050405020304" pitchFamily="18" charset="0"/>
                          <a:cs typeface="Times New Roman" panose="02020603050405020304" pitchFamily="18" charset="0"/>
                        </a:rPr>
                        <a:t>t</a:t>
                      </a:r>
                      <a:r>
                        <a:rPr lang="en-US" sz="1400" dirty="0" smtClean="0">
                          <a:latin typeface="Times New Roman" panose="02020603050405020304" pitchFamily="18" charset="0"/>
                          <a:cs typeface="Times New Roman" panose="02020603050405020304" pitchFamily="18" charset="0"/>
                        </a:rPr>
                        <a:t>arget</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Focus setting</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baseline="30000" dirty="0" smtClean="0">
                          <a:latin typeface="Times New Roman" panose="02020603050405020304" pitchFamily="18" charset="0"/>
                          <a:cs typeface="Times New Roman" panose="02020603050405020304" pitchFamily="18" charset="0"/>
                        </a:rPr>
                        <a:t>6</a:t>
                      </a:r>
                      <a:r>
                        <a:rPr lang="en-US" sz="1400" baseline="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4</a:t>
                      </a:r>
                      <a:r>
                        <a:rPr lang="en-US" sz="1400" baseline="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Focal plane</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sz="1400" dirty="0" smtClean="0">
                          <a:latin typeface="Times New Roman" panose="02020603050405020304" pitchFamily="18" charset="0"/>
                          <a:cs typeface="Times New Roman" panose="02020603050405020304" pitchFamily="18" charset="0"/>
                        </a:rPr>
                        <a:t>multilayer position-sensitive  gas detector</a:t>
                      </a:r>
                    </a:p>
                    <a:p>
                      <a:pPr algn="ctr"/>
                      <a:r>
                        <a:rPr lang="en-US" sz="1400" dirty="0" smtClean="0">
                          <a:latin typeface="Times New Roman" panose="02020603050405020304" pitchFamily="18" charset="0"/>
                          <a:cs typeface="Times New Roman" panose="02020603050405020304" pitchFamily="18" charset="0"/>
                        </a:rPr>
                        <a:t>P10 (90% </a:t>
                      </a:r>
                      <a:r>
                        <a:rPr lang="en-US" sz="1400" dirty="0" err="1" smtClean="0">
                          <a:latin typeface="Times New Roman" panose="02020603050405020304" pitchFamily="18" charset="0"/>
                          <a:cs typeface="Times New Roman" panose="02020603050405020304" pitchFamily="18" charset="0"/>
                        </a:rPr>
                        <a:t>Ar</a:t>
                      </a:r>
                      <a:r>
                        <a:rPr lang="en-US" sz="1400" dirty="0" smtClean="0">
                          <a:latin typeface="Times New Roman" panose="02020603050405020304" pitchFamily="18" charset="0"/>
                          <a:cs typeface="Times New Roman" panose="02020603050405020304" pitchFamily="18" charset="0"/>
                        </a:rPr>
                        <a:t> + 10% CH</a:t>
                      </a:r>
                      <a:r>
                        <a:rPr lang="en-US" sz="1400" baseline="30000" dirty="0" smtClean="0">
                          <a:latin typeface="Times New Roman" panose="02020603050405020304" pitchFamily="18" charset="0"/>
                          <a:cs typeface="Times New Roman" panose="02020603050405020304" pitchFamily="18" charset="0"/>
                        </a:rPr>
                        <a:t>4</a:t>
                      </a:r>
                      <a:r>
                        <a:rPr lang="en-US" sz="1400" dirty="0" smtClean="0">
                          <a:latin typeface="Times New Roman" panose="02020603050405020304" pitchFamily="18" charset="0"/>
                          <a:cs typeface="Times New Roman" panose="02020603050405020304" pitchFamily="18" charset="0"/>
                        </a:rPr>
                        <a:t>) gas as the working gas with the pressure of 200–400 mbar</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a gas proportional counter backed by a scintillator.</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Inside the</a:t>
                      </a:r>
                      <a:r>
                        <a:rPr lang="en-US" sz="1400" dirty="0" smtClean="0">
                          <a:latin typeface="Times New Roman" panose="02020603050405020304" pitchFamily="18" charset="0"/>
                          <a:cs typeface="Times New Roman" panose="02020603050405020304" pitchFamily="18" charset="0"/>
                        </a:rPr>
                        <a:t> reaction chamber</a:t>
                      </a:r>
                      <a:endParaRPr lang="en-US" sz="1400" dirty="0">
                        <a:latin typeface="Times New Roman" panose="02020603050405020304" pitchFamily="18" charset="0"/>
                        <a:cs typeface="Times New Roman" panose="02020603050405020304" pitchFamily="18" charset="0"/>
                      </a:endParaRPr>
                    </a:p>
                  </a:txBody>
                  <a:tcPr/>
                </a:tc>
                <a:tc gridSpan="3">
                  <a:txBody>
                    <a:bodyPr/>
                    <a:lstStyle/>
                    <a:p>
                      <a:pPr algn="ctr"/>
                      <a:r>
                        <a:rPr lang="en-US" altLang="zh-CN" sz="1400" dirty="0" smtClean="0">
                          <a:latin typeface="Times New Roman" panose="02020603050405020304" pitchFamily="18" charset="0"/>
                          <a:cs typeface="Times New Roman" panose="02020603050405020304" pitchFamily="18" charset="0"/>
                        </a:rPr>
                        <a:t>3 Δ</a:t>
                      </a:r>
                      <a:r>
                        <a:rPr lang="en-US" sz="1400" dirty="0" smtClean="0">
                          <a:latin typeface="Times New Roman" panose="02020603050405020304" pitchFamily="18" charset="0"/>
                          <a:cs typeface="Times New Roman" panose="02020603050405020304" pitchFamily="18" charset="0"/>
                        </a:rPr>
                        <a:t>E-E Si(Au) telescopes at backward angles to measure transfer</a:t>
                      </a:r>
                    </a:p>
                    <a:p>
                      <a:pPr algn="ctr"/>
                      <a:r>
                        <a:rPr lang="en-US" sz="1400" dirty="0" smtClean="0">
                          <a:latin typeface="Times New Roman" panose="02020603050405020304" pitchFamily="18" charset="0"/>
                          <a:cs typeface="Times New Roman" panose="02020603050405020304" pitchFamily="18" charset="0"/>
                        </a:rPr>
                        <a:t>7 Si(Au) surface-barrier detectors elastic</a:t>
                      </a:r>
                      <a:r>
                        <a:rPr lang="en-US" sz="1400" baseline="0" dirty="0" smtClean="0">
                          <a:latin typeface="Times New Roman" panose="02020603050405020304" pitchFamily="18" charset="0"/>
                          <a:cs typeface="Times New Roman" panose="02020603050405020304" pitchFamily="18" charset="0"/>
                        </a:rPr>
                        <a:t> scattering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Two Si(Au) detectors were placed at ±10</a:t>
                      </a:r>
                      <a:r>
                        <a:rPr lang="en-US" altLang="zh-CN" sz="1400" baseline="0" dirty="0" smtClean="0">
                          <a:latin typeface="Times New Roman" panose="02020603050405020304" pitchFamily="18" charset="0"/>
                          <a:cs typeface="Times New Roman" panose="02020603050405020304" pitchFamily="18" charset="0"/>
                        </a:rPr>
                        <a:t>°</a:t>
                      </a:r>
                      <a:r>
                        <a:rPr lang="en-US" sz="1400" dirty="0" smtClean="0">
                          <a:latin typeface="Times New Roman" panose="02020603050405020304" pitchFamily="18" charset="0"/>
                          <a:cs typeface="Times New Roman" panose="02020603050405020304" pitchFamily="18" charset="0"/>
                        </a:rPr>
                        <a:t>relative to the beam direction to monitor the beam quality.</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33314863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235732126"/>
              </p:ext>
            </p:extLst>
          </p:nvPr>
        </p:nvGraphicFramePr>
        <p:xfrm>
          <a:off x="0" y="0"/>
          <a:ext cx="9144000" cy="6756400"/>
        </p:xfrm>
        <a:graphic>
          <a:graphicData uri="http://schemas.openxmlformats.org/drawingml/2006/table">
            <a:tbl>
              <a:tblPr firstRow="1" bandRow="1">
                <a:tableStyleId>{5C22544A-7EE6-4342-B048-85BDC9FD1C3A}</a:tableStyleId>
              </a:tblPr>
              <a:tblGrid>
                <a:gridCol w="2352944"/>
                <a:gridCol w="1659387"/>
                <a:gridCol w="1373861"/>
                <a:gridCol w="402365"/>
                <a:gridCol w="1401383"/>
                <a:gridCol w="1954060"/>
              </a:tblGrid>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altLang="zh-CN" sz="1400" i="1" dirty="0" smtClean="0">
                          <a:latin typeface="Times New Roman" panose="02020603050405020304" pitchFamily="18" charset="0"/>
                          <a:cs typeface="Times New Roman" panose="02020603050405020304" pitchFamily="18" charset="0"/>
                        </a:rPr>
                        <a:t>α</a:t>
                      </a:r>
                      <a:r>
                        <a:rPr lang="en-US" sz="140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31</a:t>
                      </a:r>
                      <a:r>
                        <a:rPr lang="en-US" sz="1400" dirty="0" smtClean="0">
                          <a:latin typeface="Times New Roman" panose="02020603050405020304" pitchFamily="18" charset="0"/>
                          <a:cs typeface="Times New Roman" panose="02020603050405020304" pitchFamily="18" charset="0"/>
                        </a:rPr>
                        <a:t>S Calvin </a:t>
                      </a:r>
                      <a:r>
                        <a:rPr lang="en-US" altLang="zh-CN" sz="1400" dirty="0" smtClean="0">
                          <a:latin typeface="Times New Roman" panose="02020603050405020304" pitchFamily="18" charset="0"/>
                          <a:cs typeface="Times New Roman" panose="02020603050405020304" pitchFamily="18" charset="0"/>
                        </a:rPr>
                        <a:t>Moss</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altLang="zh-CN" sz="1400" i="1" dirty="0" smtClean="0">
                          <a:latin typeface="Times New Roman" panose="02020603050405020304" pitchFamily="18" charset="0"/>
                          <a:cs typeface="Times New Roman" panose="02020603050405020304" pitchFamily="18" charset="0"/>
                        </a:rPr>
                        <a:t>α</a:t>
                      </a:r>
                      <a:r>
                        <a:rPr lang="en-US" sz="140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31</a:t>
                      </a:r>
                      <a:r>
                        <a:rPr lang="en-US" sz="1400" dirty="0" smtClean="0">
                          <a:latin typeface="Times New Roman" panose="02020603050405020304" pitchFamily="18" charset="0"/>
                          <a:cs typeface="Times New Roman" panose="02020603050405020304" pitchFamily="18" charset="0"/>
                        </a:rPr>
                        <a:t>S</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Accelerator</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altLang="zh-CN" sz="1400" dirty="0" smtClean="0">
                          <a:latin typeface="Times New Roman" panose="02020603050405020304" pitchFamily="18" charset="0"/>
                          <a:cs typeface="Times New Roman" panose="02020603050405020304" pitchFamily="18" charset="0"/>
                        </a:rPr>
                        <a:t>ONR-CIT tandem</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14-MV tandem</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Spectrometer</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dirty="0" smtClean="0">
                          <a:latin typeface="Times New Roman" panose="02020603050405020304" pitchFamily="18" charset="0"/>
                          <a:cs typeface="Times New Roman" panose="02020603050405020304" pitchFamily="18" charset="0"/>
                        </a:rPr>
                        <a:t>Double-</a:t>
                      </a:r>
                      <a:r>
                        <a:rPr lang="en-US" sz="1400" dirty="0" err="1" smtClean="0">
                          <a:latin typeface="Times New Roman" panose="02020603050405020304" pitchFamily="18" charset="0"/>
                          <a:cs typeface="Times New Roman" panose="02020603050405020304" pitchFamily="18" charset="0"/>
                        </a:rPr>
                        <a:t>focussing</a:t>
                      </a:r>
                      <a:r>
                        <a:rPr lang="en-US" sz="1400" dirty="0" smtClean="0">
                          <a:latin typeface="Times New Roman" panose="02020603050405020304" pitchFamily="18" charset="0"/>
                          <a:cs typeface="Times New Roman" panose="02020603050405020304" pitchFamily="18" charset="0"/>
                        </a:rPr>
                        <a:t> magnetic spectrometer</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dirty="0" smtClean="0">
                          <a:latin typeface="Times New Roman" panose="02020603050405020304" pitchFamily="18" charset="0"/>
                          <a:cs typeface="Times New Roman" panose="02020603050405020304" pitchFamily="18" charset="0"/>
                        </a:rPr>
                        <a:t>Q3D magnetic spectrograph</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Resolution</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baseline="0" dirty="0" err="1" smtClean="0">
                          <a:latin typeface="Times New Roman" panose="02020603050405020304" pitchFamily="18" charset="0"/>
                          <a:cs typeface="Times New Roman" panose="02020603050405020304" pitchFamily="18" charset="0"/>
                        </a:rPr>
                        <a:t>Δ</a:t>
                      </a:r>
                      <a:r>
                        <a:rPr lang="en-US" sz="1400" i="1" baseline="0" dirty="0" err="1" smtClean="0">
                          <a:latin typeface="Times New Roman" panose="02020603050405020304" pitchFamily="18" charset="0"/>
                          <a:cs typeface="Times New Roman" panose="02020603050405020304" pitchFamily="18" charset="0"/>
                        </a:rPr>
                        <a:t>p</a:t>
                      </a:r>
                      <a:r>
                        <a:rPr lang="en-US" sz="1400" baseline="0" dirty="0" smtClean="0">
                          <a:latin typeface="Times New Roman" panose="02020603050405020304" pitchFamily="18" charset="0"/>
                          <a:cs typeface="Times New Roman" panose="02020603050405020304" pitchFamily="18" charset="0"/>
                        </a:rPr>
                        <a:t>/</a:t>
                      </a:r>
                      <a:r>
                        <a:rPr lang="en-US" sz="1400" i="1" baseline="0" dirty="0" smtClean="0">
                          <a:latin typeface="Times New Roman" panose="02020603050405020304" pitchFamily="18" charset="0"/>
                          <a:cs typeface="Times New Roman" panose="02020603050405020304" pitchFamily="18" charset="0"/>
                        </a:rPr>
                        <a:t>p </a:t>
                      </a:r>
                      <a:r>
                        <a:rPr lang="zh-CN" altLang="en-US" sz="1400" i="0" baseline="0" dirty="0" smtClean="0">
                          <a:latin typeface="Times New Roman" panose="02020603050405020304" pitchFamily="18" charset="0"/>
                          <a:cs typeface="Times New Roman" panose="02020603050405020304" pitchFamily="18" charset="0"/>
                        </a:rPr>
                        <a:t>≈ </a:t>
                      </a:r>
                      <a:r>
                        <a:rPr lang="en-US" altLang="zh-CN" sz="1400" i="0" baseline="0" dirty="0" smtClean="0">
                          <a:latin typeface="Times New Roman" panose="02020603050405020304" pitchFamily="18" charset="0"/>
                          <a:cs typeface="Times New Roman" panose="02020603050405020304" pitchFamily="18" charset="0"/>
                        </a:rPr>
                        <a:t>1/1250</a:t>
                      </a:r>
                      <a:endParaRPr lang="en-US" sz="1400" i="1" baseline="0" dirty="0">
                        <a:latin typeface="Times New Roman" panose="02020603050405020304" pitchFamily="18" charset="0"/>
                        <a:cs typeface="Times New Roman" panose="02020603050405020304" pitchFamily="18" charset="0"/>
                      </a:endParaRPr>
                    </a:p>
                  </a:txBody>
                  <a:tcPr/>
                </a:tc>
                <a:tc gridSpan="2">
                  <a:txBody>
                    <a:bodyPr/>
                    <a:lstStyle/>
                    <a:p>
                      <a:pPr algn="ctr"/>
                      <a:r>
                        <a:rPr lang="en-US" altLang="zh-CN" sz="1400" baseline="0" dirty="0" err="1" smtClean="0">
                          <a:latin typeface="Times New Roman" panose="02020603050405020304" pitchFamily="18" charset="0"/>
                          <a:cs typeface="Times New Roman" panose="02020603050405020304" pitchFamily="18" charset="0"/>
                        </a:rPr>
                        <a:t>Δ</a:t>
                      </a:r>
                      <a:r>
                        <a:rPr lang="en-US" sz="1400" i="1" baseline="0" dirty="0" err="1" smtClean="0">
                          <a:latin typeface="Times New Roman" panose="02020603050405020304" pitchFamily="18" charset="0"/>
                          <a:cs typeface="Times New Roman" panose="02020603050405020304" pitchFamily="18" charset="0"/>
                        </a:rPr>
                        <a:t>p</a:t>
                      </a:r>
                      <a:r>
                        <a:rPr lang="en-US" sz="1400" baseline="0" dirty="0" smtClean="0">
                          <a:latin typeface="Times New Roman" panose="02020603050405020304" pitchFamily="18" charset="0"/>
                          <a:cs typeface="Times New Roman" panose="02020603050405020304" pitchFamily="18" charset="0"/>
                        </a:rPr>
                        <a:t>/</a:t>
                      </a:r>
                      <a:r>
                        <a:rPr lang="en-US" sz="1400" i="1" baseline="0" dirty="0" smtClean="0">
                          <a:latin typeface="Times New Roman" panose="02020603050405020304" pitchFamily="18" charset="0"/>
                          <a:cs typeface="Times New Roman" panose="02020603050405020304" pitchFamily="18" charset="0"/>
                        </a:rPr>
                        <a:t>p </a:t>
                      </a:r>
                      <a:r>
                        <a:rPr lang="zh-CN" altLang="en-US" sz="1400" i="0" baseline="0" dirty="0" smtClean="0">
                          <a:latin typeface="Times New Roman" panose="02020603050405020304" pitchFamily="18" charset="0"/>
                          <a:cs typeface="Times New Roman" panose="02020603050405020304" pitchFamily="18" charset="0"/>
                        </a:rPr>
                        <a:t>≈ </a:t>
                      </a:r>
                      <a:r>
                        <a:rPr lang="en-US" altLang="zh-CN" sz="1400" i="0" baseline="0" dirty="0" smtClean="0">
                          <a:latin typeface="Times New Roman" panose="02020603050405020304" pitchFamily="18" charset="0"/>
                          <a:cs typeface="Times New Roman" panose="02020603050405020304" pitchFamily="18" charset="0"/>
                        </a:rPr>
                        <a:t>1/2800</a:t>
                      </a:r>
                      <a:endParaRPr lang="en-US" sz="1400" i="1"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a:txBody>
                    <a:bodyPr/>
                    <a:lstStyle/>
                    <a:p>
                      <a:pPr algn="ctr"/>
                      <a:endParaRPr lang="en-US" sz="1400" i="1" baseline="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Δ</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 ≈ 2 × 10</a:t>
                      </a:r>
                      <a:r>
                        <a:rPr lang="en-US" sz="1400" baseline="30000" dirty="0" smtClean="0">
                          <a:latin typeface="Times New Roman" panose="02020603050405020304" pitchFamily="18" charset="0"/>
                          <a:cs typeface="Times New Roman" panose="02020603050405020304" pitchFamily="18" charset="0"/>
                        </a:rPr>
                        <a:t>–4</a:t>
                      </a:r>
                      <a:endParaRPr lang="en-US" sz="1400" baseline="30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energy (MeV)</a:t>
                      </a:r>
                      <a:endParaRPr lang="en-US" sz="1400" baseline="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0" dirty="0" smtClean="0">
                          <a:latin typeface="Times New Roman" panose="02020603050405020304" pitchFamily="18" charset="0"/>
                          <a:cs typeface="Times New Roman" panose="02020603050405020304" pitchFamily="18" charset="0"/>
                        </a:rPr>
                        <a:t>12 MeV</a:t>
                      </a:r>
                      <a:endParaRPr lang="en-US" sz="1400"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12 MeV</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intensity</a:t>
                      </a:r>
                      <a:endParaRPr lang="en-US" sz="1400" baseline="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0" dirty="0" smtClean="0">
                          <a:latin typeface="Times New Roman" panose="02020603050405020304" pitchFamily="18" charset="0"/>
                          <a:cs typeface="Times New Roman" panose="02020603050405020304" pitchFamily="18" charset="0"/>
                        </a:rPr>
                        <a:t>0.1-0.3 </a:t>
                      </a:r>
                      <a:r>
                        <a:rPr lang="en-US" altLang="zh-CN" sz="1400" baseline="0" dirty="0" smtClean="0">
                          <a:latin typeface="Times New Roman" panose="02020603050405020304" pitchFamily="18" charset="0"/>
                          <a:cs typeface="Times New Roman" panose="02020603050405020304" pitchFamily="18" charset="0"/>
                        </a:rPr>
                        <a:t>μA</a:t>
                      </a:r>
                      <a:endParaRPr lang="en-US" sz="1400" baseline="0" dirty="0" smtClean="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200 </a:t>
                      </a:r>
                      <a:r>
                        <a:rPr lang="en-US" altLang="zh-CN" sz="1400" baseline="0" dirty="0" smtClean="0">
                          <a:latin typeface="Times New Roman" panose="02020603050405020304" pitchFamily="18" charset="0"/>
                          <a:cs typeface="Times New Roman" panose="02020603050405020304" pitchFamily="18" charset="0"/>
                        </a:rPr>
                        <a:t>pnA</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 current</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0" dirty="0" smtClean="0">
                          <a:latin typeface="Times New Roman" panose="02020603050405020304" pitchFamily="18" charset="0"/>
                          <a:cs typeface="Times New Roman" panose="02020603050405020304" pitchFamily="18" charset="0"/>
                        </a:rPr>
                        <a:t>Faraday cup</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Faraday cup</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baseline="0" dirty="0" smtClean="0">
                          <a:latin typeface="Times New Roman" panose="02020603050405020304" pitchFamily="18" charset="0"/>
                          <a:cs typeface="Times New Roman" panose="02020603050405020304" pitchFamily="18" charset="0"/>
                        </a:rPr>
                        <a:t>Ex</a:t>
                      </a:r>
                      <a:endParaRPr lang="en-US" sz="1400" baseline="0" dirty="0" smtClean="0">
                        <a:latin typeface="Times New Roman" panose="02020603050405020304" pitchFamily="18" charset="0"/>
                        <a:cs typeface="Times New Roman" panose="02020603050405020304" pitchFamily="18" charset="0"/>
                      </a:endParaRPr>
                    </a:p>
                  </a:txBody>
                  <a:tcPr/>
                </a:tc>
                <a:tc>
                  <a:txBody>
                    <a:bodyPr/>
                    <a:lstStyle/>
                    <a:p>
                      <a:pPr algn="ctr"/>
                      <a:r>
                        <a:rPr lang="en-US" altLang="zh-CN" sz="1400" baseline="0" smtClean="0">
                          <a:latin typeface="Times New Roman" panose="02020603050405020304" pitchFamily="18" charset="0"/>
                          <a:cs typeface="Times New Roman" panose="02020603050405020304" pitchFamily="18" charset="0"/>
                        </a:rPr>
                        <a:t>Q value</a:t>
                      </a:r>
                      <a:endParaRPr lang="en-US" sz="1400" baseline="0" dirty="0" smtClean="0">
                        <a:latin typeface="Times New Roman" panose="02020603050405020304" pitchFamily="18" charset="0"/>
                        <a:cs typeface="Times New Roman" panose="02020603050405020304" pitchFamily="18" charset="0"/>
                      </a:endParaRPr>
                    </a:p>
                  </a:txBody>
                  <a:tcPr/>
                </a:tc>
                <a:tc gridSpan="2">
                  <a:txBody>
                    <a:bodyPr/>
                    <a:lstStyle/>
                    <a:p>
                      <a:pPr algn="ctr"/>
                      <a:r>
                        <a:rPr lang="en-US" sz="1400" baseline="0" dirty="0" smtClean="0">
                          <a:latin typeface="Times New Roman" panose="02020603050405020304" pitchFamily="18" charset="0"/>
                          <a:cs typeface="Times New Roman" panose="02020603050405020304" pitchFamily="18" charset="0"/>
                        </a:rPr>
                        <a:t>Angular distributions</a:t>
                      </a:r>
                    </a:p>
                  </a:txBody>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Target</a:t>
                      </a:r>
                      <a:endParaRPr 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Natural </a:t>
                      </a:r>
                      <a:r>
                        <a:rPr lang="en-US" sz="1400" dirty="0" err="1" smtClean="0">
                          <a:latin typeface="Times New Roman" panose="02020603050405020304" pitchFamily="18" charset="0"/>
                          <a:cs typeface="Times New Roman" panose="02020603050405020304" pitchFamily="18" charset="0"/>
                        </a:rPr>
                        <a:t>CdS</a:t>
                      </a:r>
                      <a:r>
                        <a:rPr lang="en-US" sz="1400" dirty="0" smtClean="0">
                          <a:latin typeface="Times New Roman" panose="02020603050405020304" pitchFamily="18" charset="0"/>
                          <a:cs typeface="Times New Roman" panose="02020603050405020304" pitchFamily="18" charset="0"/>
                        </a:rPr>
                        <a:t> 78(16)</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Au</a:t>
                      </a:r>
                      <a:r>
                        <a:rPr lang="en-US" sz="1400" dirty="0" smtClean="0">
                          <a:latin typeface="Times New Roman" panose="02020603050405020304" pitchFamily="18" charset="0"/>
                          <a:cs typeface="Times New Roman" panose="02020603050405020304" pitchFamily="18" charset="0"/>
                        </a:rPr>
                        <a:t> substrate 282(60)</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Depleted in </a:t>
                      </a:r>
                      <a:r>
                        <a:rPr lang="en-US" sz="1400" baseline="30000" dirty="0" smtClean="0">
                          <a:latin typeface="Times New Roman" panose="02020603050405020304" pitchFamily="18" charset="0"/>
                          <a:cs typeface="Times New Roman" panose="02020603050405020304" pitchFamily="18" charset="0"/>
                        </a:rPr>
                        <a:t>34</a:t>
                      </a:r>
                      <a:r>
                        <a:rPr lang="en-US" sz="1400" dirty="0" smtClean="0">
                          <a:latin typeface="Times New Roman" panose="02020603050405020304" pitchFamily="18" charset="0"/>
                          <a:cs typeface="Times New Roman" panose="02020603050405020304" pitchFamily="18" charset="0"/>
                        </a:rPr>
                        <a:t>S </a:t>
                      </a:r>
                      <a:r>
                        <a:rPr lang="en-US" sz="1400" dirty="0" err="1" smtClean="0">
                          <a:latin typeface="Times New Roman" panose="02020603050405020304" pitchFamily="18" charset="0"/>
                          <a:cs typeface="Times New Roman" panose="02020603050405020304" pitchFamily="18" charset="0"/>
                        </a:rPr>
                        <a:t>CdS</a:t>
                      </a:r>
                      <a:r>
                        <a:rPr lang="en-US" sz="1400" dirty="0" smtClean="0">
                          <a:latin typeface="Times New Roman" panose="02020603050405020304" pitchFamily="18" charset="0"/>
                          <a:cs typeface="Times New Roman" panose="02020603050405020304" pitchFamily="18" charset="0"/>
                        </a:rPr>
                        <a:t> 141(10)</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Au</a:t>
                      </a:r>
                      <a:r>
                        <a:rPr lang="en-US" sz="1400" dirty="0" smtClean="0">
                          <a:latin typeface="Times New Roman" panose="02020603050405020304" pitchFamily="18" charset="0"/>
                          <a:cs typeface="Times New Roman" panose="02020603050405020304" pitchFamily="18" charset="0"/>
                        </a:rPr>
                        <a:t> substrate 323(30)</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latin typeface="Times New Roman" panose="02020603050405020304" pitchFamily="18" charset="0"/>
                          <a:cs typeface="Times New Roman" panose="02020603050405020304" pitchFamily="18" charset="0"/>
                        </a:rPr>
                        <a:t>Natural </a:t>
                      </a:r>
                      <a:r>
                        <a:rPr lang="en-US" sz="1400" baseline="0" dirty="0" err="1" smtClean="0">
                          <a:latin typeface="Times New Roman" panose="02020603050405020304" pitchFamily="18" charset="0"/>
                          <a:cs typeface="Times New Roman" panose="02020603050405020304" pitchFamily="18" charset="0"/>
                        </a:rPr>
                        <a:t>ZnS</a:t>
                      </a:r>
                      <a:r>
                        <a:rPr lang="en-US" sz="1400" baseline="0" dirty="0" smtClean="0">
                          <a:latin typeface="Times New Roman" panose="02020603050405020304" pitchFamily="18" charset="0"/>
                          <a:cs typeface="Times New Roman" panose="02020603050405020304" pitchFamily="18" charset="0"/>
                        </a:rPr>
                        <a:t> evaporated onto tungsten of 0.178/0.254 mm thickness</a:t>
                      </a: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Depleted in </a:t>
                      </a:r>
                      <a:r>
                        <a:rPr lang="en-US" sz="1400" baseline="30000" dirty="0" smtClean="0">
                          <a:latin typeface="Times New Roman" panose="02020603050405020304" pitchFamily="18" charset="0"/>
                          <a:cs typeface="Times New Roman" panose="02020603050405020304" pitchFamily="18" charset="0"/>
                        </a:rPr>
                        <a:t>34</a:t>
                      </a:r>
                      <a:r>
                        <a:rPr lang="en-US" sz="1400" dirty="0" smtClean="0">
                          <a:latin typeface="Times New Roman" panose="02020603050405020304" pitchFamily="18" charset="0"/>
                          <a:cs typeface="Times New Roman" panose="02020603050405020304" pitchFamily="18" charset="0"/>
                        </a:rPr>
                        <a:t>S </a:t>
                      </a:r>
                      <a:r>
                        <a:rPr lang="en-US" sz="1400" dirty="0" err="1" smtClean="0">
                          <a:latin typeface="Times New Roman" panose="02020603050405020304" pitchFamily="18" charset="0"/>
                          <a:cs typeface="Times New Roman" panose="02020603050405020304" pitchFamily="18" charset="0"/>
                        </a:rPr>
                        <a:t>CdS</a:t>
                      </a:r>
                      <a:r>
                        <a:rPr lang="en-US" sz="1400" dirty="0" smtClean="0">
                          <a:latin typeface="Times New Roman" panose="02020603050405020304" pitchFamily="18" charset="0"/>
                          <a:cs typeface="Times New Roman" panose="02020603050405020304" pitchFamily="18" charset="0"/>
                        </a:rPr>
                        <a:t> 97(29)</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Au</a:t>
                      </a:r>
                      <a:r>
                        <a:rPr lang="en-US" sz="1400" dirty="0" smtClean="0">
                          <a:latin typeface="Times New Roman" panose="02020603050405020304" pitchFamily="18" charset="0"/>
                          <a:cs typeface="Times New Roman" panose="02020603050405020304" pitchFamily="18" charset="0"/>
                        </a:rPr>
                        <a:t> substrate 289(87)</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Depleted in </a:t>
                      </a:r>
                      <a:r>
                        <a:rPr lang="en-US" sz="1400" baseline="30000" dirty="0" smtClean="0">
                          <a:latin typeface="Times New Roman" panose="02020603050405020304" pitchFamily="18" charset="0"/>
                          <a:cs typeface="Times New Roman" panose="02020603050405020304" pitchFamily="18" charset="0"/>
                        </a:rPr>
                        <a:t>34</a:t>
                      </a:r>
                      <a:r>
                        <a:rPr lang="en-US" sz="1400" dirty="0" smtClean="0">
                          <a:latin typeface="Times New Roman" panose="02020603050405020304" pitchFamily="18" charset="0"/>
                          <a:cs typeface="Times New Roman" panose="02020603050405020304" pitchFamily="18" charset="0"/>
                        </a:rPr>
                        <a:t>S Sb</a:t>
                      </a:r>
                      <a:r>
                        <a:rPr lang="en-US" sz="1400" baseline="-25000" dirty="0" smtClean="0">
                          <a:latin typeface="Times New Roman" panose="02020603050405020304" pitchFamily="18" charset="0"/>
                          <a:cs typeface="Times New Roman" panose="02020603050405020304" pitchFamily="18" charset="0"/>
                        </a:rPr>
                        <a:t>2</a:t>
                      </a:r>
                      <a:r>
                        <a:rPr lang="en-US" sz="1400" dirty="0" smtClean="0">
                          <a:latin typeface="Times New Roman" panose="02020603050405020304" pitchFamily="18" charset="0"/>
                          <a:cs typeface="Times New Roman" panose="02020603050405020304" pitchFamily="18" charset="0"/>
                        </a:rPr>
                        <a:t>S</a:t>
                      </a:r>
                      <a:r>
                        <a:rPr lang="en-US" sz="1400" baseline="-25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 289(87)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Au</a:t>
                      </a:r>
                      <a:r>
                        <a:rPr lang="en-US" sz="1400" dirty="0" smtClean="0">
                          <a:latin typeface="Times New Roman" panose="02020603050405020304" pitchFamily="18" charset="0"/>
                          <a:cs typeface="Times New Roman" panose="02020603050405020304" pitchFamily="18" charset="0"/>
                        </a:rPr>
                        <a:t> substrate 289(87)</a:t>
                      </a:r>
                      <a:r>
                        <a:rPr lang="el-GR" sz="1400" dirty="0" smtClean="0">
                          <a:latin typeface="Times New Roman" panose="02020603050405020304" pitchFamily="18" charset="0"/>
                          <a:cs typeface="Times New Roman" panose="02020603050405020304" pitchFamily="18" charset="0"/>
                        </a:rPr>
                        <a:t> μ</a:t>
                      </a:r>
                      <a:r>
                        <a:rPr lang="en-US" sz="1400" smtClean="0">
                          <a:latin typeface="Times New Roman" panose="02020603050405020304" pitchFamily="18" charset="0"/>
                          <a:cs typeface="Times New Roman" panose="02020603050405020304" pitchFamily="18" charset="0"/>
                        </a:rPr>
                        <a:t>g/cm</a:t>
                      </a:r>
                      <a:r>
                        <a:rPr lang="en-US" sz="1400" baseline="30000" smtClean="0">
                          <a:latin typeface="Times New Roman" panose="02020603050405020304" pitchFamily="18" charset="0"/>
                          <a:cs typeface="Times New Roman" panose="02020603050405020304" pitchFamily="18" charset="0"/>
                        </a:rPr>
                        <a:t>2</a:t>
                      </a:r>
                    </a:p>
                  </a:txBody>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10.4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 implanted into 40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sz="1400" baseline="30000" dirty="0" smtClean="0">
                          <a:latin typeface="Times New Roman" panose="02020603050405020304" pitchFamily="18" charset="0"/>
                          <a:cs typeface="Times New Roman" panose="02020603050405020304" pitchFamily="18" charset="0"/>
                        </a:rPr>
                        <a:t>12</a:t>
                      </a:r>
                      <a:r>
                        <a:rPr lang="en-US" sz="1400" dirty="0" smtClean="0">
                          <a:latin typeface="Times New Roman" panose="02020603050405020304" pitchFamily="18" charset="0"/>
                          <a:cs typeface="Times New Roman" panose="02020603050405020304" pitchFamily="18" charset="0"/>
                        </a:rPr>
                        <a:t>C foil </a:t>
                      </a:r>
                      <a:r>
                        <a:rPr lang="en-US" sz="1400" baseline="0" dirty="0" smtClean="0">
                          <a:latin typeface="Times New Roman" panose="02020603050405020304" pitchFamily="18" charset="0"/>
                          <a:cs typeface="Times New Roman" panose="02020603050405020304" pitchFamily="18" charset="0"/>
                        </a:rPr>
                        <a:t>t</a:t>
                      </a:r>
                      <a:r>
                        <a:rPr lang="en-US" sz="1400" dirty="0" smtClean="0">
                          <a:latin typeface="Times New Roman" panose="02020603050405020304" pitchFamily="18" charset="0"/>
                          <a:cs typeface="Times New Roman" panose="02020603050405020304" pitchFamily="18" charset="0"/>
                        </a:rPr>
                        <a:t>arget</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Parting agent</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baseline="0" dirty="0" smtClean="0">
                          <a:latin typeface="Times New Roman" panose="02020603050405020304" pitchFamily="18" charset="0"/>
                          <a:cs typeface="Times New Roman" panose="02020603050405020304" pitchFamily="18" charset="0"/>
                        </a:rPr>
                        <a:t>BaCl</a:t>
                      </a:r>
                      <a:r>
                        <a:rPr lang="en-US" sz="1400" baseline="-25000" dirty="0" smtClean="0">
                          <a:latin typeface="Times New Roman" panose="02020603050405020304" pitchFamily="18" charset="0"/>
                          <a:cs typeface="Times New Roman" panose="02020603050405020304" pitchFamily="18" charset="0"/>
                        </a:rPr>
                        <a:t>2</a:t>
                      </a:r>
                      <a:endParaRPr lang="en-US" sz="1400" baseline="-250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BaCl</a:t>
                      </a:r>
                      <a:r>
                        <a:rPr lang="en-US" sz="1400" baseline="-25000" dirty="0" smtClean="0">
                          <a:latin typeface="Times New Roman" panose="02020603050405020304" pitchFamily="18" charset="0"/>
                          <a:cs typeface="Times New Roman" panose="02020603050405020304" pitchFamily="18" charset="0"/>
                        </a:rPr>
                        <a:t>2</a:t>
                      </a:r>
                      <a:endParaRPr lang="en-US" sz="1400" baseline="-25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Focal plane</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r>
                        <a:rPr lang="en-US" sz="1400" dirty="0" smtClean="0">
                          <a:latin typeface="Times New Roman" panose="02020603050405020304" pitchFamily="18" charset="0"/>
                          <a:cs typeface="Times New Roman" panose="02020603050405020304" pitchFamily="18" charset="0"/>
                        </a:rPr>
                        <a:t>16 Au-Si surface detector array</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r>
                        <a:rPr lang="en-US" sz="1400" dirty="0" smtClean="0">
                          <a:latin typeface="Times New Roman" panose="02020603050405020304" pitchFamily="18" charset="0"/>
                          <a:cs typeface="Times New Roman" panose="02020603050405020304" pitchFamily="18" charset="0"/>
                        </a:rPr>
                        <a:t>a gas proportional counter backed by a scintillator.</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Inside the</a:t>
                      </a:r>
                      <a:r>
                        <a:rPr lang="en-US" sz="1400" dirty="0" smtClean="0">
                          <a:latin typeface="Times New Roman" panose="02020603050405020304" pitchFamily="18" charset="0"/>
                          <a:cs typeface="Times New Roman" panose="02020603050405020304" pitchFamily="18" charset="0"/>
                        </a:rPr>
                        <a:t> reaction chamber</a:t>
                      </a:r>
                      <a:endParaRPr lang="en-US" sz="1400" dirty="0">
                        <a:latin typeface="Times New Roman" panose="02020603050405020304" pitchFamily="18" charset="0"/>
                        <a:cs typeface="Times New Roman" panose="02020603050405020304" pitchFamily="18" charset="0"/>
                      </a:endParaRPr>
                    </a:p>
                  </a:txBody>
                  <a:tcPr/>
                </a:tc>
                <a:tc gridSpan="4">
                  <a:txBody>
                    <a:bodyPr/>
                    <a:lstStyle/>
                    <a:p>
                      <a:pPr algn="ct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4361246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63110688"/>
              </p:ext>
            </p:extLst>
          </p:nvPr>
        </p:nvGraphicFramePr>
        <p:xfrm>
          <a:off x="0" y="0"/>
          <a:ext cx="9143999" cy="4003040"/>
        </p:xfrm>
        <a:graphic>
          <a:graphicData uri="http://schemas.openxmlformats.org/drawingml/2006/table">
            <a:tbl>
              <a:tblPr firstRow="1" bandRow="1">
                <a:tableStyleId>{5C22544A-7EE6-4342-B048-85BDC9FD1C3A}</a:tableStyleId>
              </a:tblPr>
              <a:tblGrid>
                <a:gridCol w="1569859"/>
                <a:gridCol w="1398662"/>
                <a:gridCol w="1398662"/>
                <a:gridCol w="1366856"/>
                <a:gridCol w="1635888"/>
                <a:gridCol w="1774072"/>
              </a:tblGrid>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20</a:t>
                      </a:r>
                      <a:r>
                        <a:rPr lang="en-US" sz="1400" baseline="0" dirty="0" smtClean="0">
                          <a:latin typeface="Times New Roman" panose="02020603050405020304" pitchFamily="18" charset="0"/>
                          <a:cs typeface="Times New Roman" panose="02020603050405020304" pitchFamily="18" charset="0"/>
                        </a:rPr>
                        <a:t>Ne(</a:t>
                      </a:r>
                      <a:r>
                        <a:rPr lang="en-US" sz="1400" baseline="30000" dirty="0" smtClean="0">
                          <a:latin typeface="Times New Roman" panose="02020603050405020304" pitchFamily="18" charset="0"/>
                          <a:cs typeface="Times New Roman" panose="02020603050405020304" pitchFamily="18" charset="0"/>
                        </a:rPr>
                        <a:t>3</a:t>
                      </a:r>
                      <a:r>
                        <a:rPr lang="en-US" sz="1400" baseline="0" dirty="0" smtClean="0">
                          <a:latin typeface="Times New Roman" panose="02020603050405020304" pitchFamily="18" charset="0"/>
                          <a:cs typeface="Times New Roman" panose="02020603050405020304" pitchFamily="18" charset="0"/>
                        </a:rPr>
                        <a:t>He,</a:t>
                      </a:r>
                      <a:r>
                        <a:rPr lang="en-US" sz="1400" i="1" baseline="0" dirty="0" smtClean="0">
                          <a:latin typeface="Times New Roman" panose="02020603050405020304" pitchFamily="18" charset="0"/>
                          <a:cs typeface="Times New Roman" panose="02020603050405020304" pitchFamily="18" charset="0"/>
                        </a:rPr>
                        <a:t>t</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20</a:t>
                      </a:r>
                      <a:r>
                        <a:rPr lang="en-US" sz="1400" baseline="0" dirty="0" smtClean="0">
                          <a:latin typeface="Times New Roman" panose="02020603050405020304" pitchFamily="18" charset="0"/>
                          <a:cs typeface="Times New Roman" panose="02020603050405020304" pitchFamily="18" charset="0"/>
                        </a:rPr>
                        <a:t>Na</a:t>
                      </a: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24</a:t>
                      </a:r>
                      <a:r>
                        <a:rPr lang="en-US" altLang="zh-CN" sz="1400" baseline="0" dirty="0" smtClean="0">
                          <a:latin typeface="Times New Roman" panose="02020603050405020304" pitchFamily="18" charset="0"/>
                          <a:cs typeface="Times New Roman" panose="02020603050405020304" pitchFamily="18" charset="0"/>
                        </a:rPr>
                        <a:t>Mg</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a:t>
                      </a:r>
                      <a:r>
                        <a:rPr lang="en-US" sz="1400" baseline="0" dirty="0" smtClean="0">
                          <a:latin typeface="Times New Roman" panose="02020603050405020304" pitchFamily="18" charset="0"/>
                          <a:cs typeface="Times New Roman" panose="02020603050405020304" pitchFamily="18" charset="0"/>
                        </a:rPr>
                        <a:t>He,</a:t>
                      </a:r>
                      <a:r>
                        <a:rPr lang="en-US" sz="1400" i="1" baseline="0" dirty="0" smtClean="0">
                          <a:latin typeface="Times New Roman" panose="02020603050405020304" pitchFamily="18" charset="0"/>
                          <a:cs typeface="Times New Roman" panose="02020603050405020304" pitchFamily="18" charset="0"/>
                        </a:rPr>
                        <a:t>t</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24</a:t>
                      </a:r>
                      <a:r>
                        <a:rPr lang="en-US" sz="1400" baseline="0" dirty="0" smtClean="0">
                          <a:latin typeface="Times New Roman" panose="02020603050405020304" pitchFamily="18" charset="0"/>
                          <a:cs typeface="Times New Roman" panose="02020603050405020304" pitchFamily="18" charset="0"/>
                        </a:rPr>
                        <a:t>Al</a:t>
                      </a: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28</a:t>
                      </a:r>
                      <a:r>
                        <a:rPr lang="en-US" sz="1400" baseline="0" dirty="0" smtClean="0">
                          <a:latin typeface="Times New Roman" panose="02020603050405020304" pitchFamily="18" charset="0"/>
                          <a:cs typeface="Times New Roman" panose="02020603050405020304" pitchFamily="18" charset="0"/>
                        </a:rPr>
                        <a:t>Si(</a:t>
                      </a:r>
                      <a:r>
                        <a:rPr lang="en-US" sz="1400" baseline="30000" dirty="0" smtClean="0">
                          <a:latin typeface="Times New Roman" panose="02020603050405020304" pitchFamily="18" charset="0"/>
                          <a:cs typeface="Times New Roman" panose="02020603050405020304" pitchFamily="18" charset="0"/>
                        </a:rPr>
                        <a:t>3</a:t>
                      </a:r>
                      <a:r>
                        <a:rPr lang="en-US" sz="1400" baseline="0" dirty="0" smtClean="0">
                          <a:latin typeface="Times New Roman" panose="02020603050405020304" pitchFamily="18" charset="0"/>
                          <a:cs typeface="Times New Roman" panose="02020603050405020304" pitchFamily="18" charset="0"/>
                        </a:rPr>
                        <a:t>He,</a:t>
                      </a:r>
                      <a:r>
                        <a:rPr lang="en-US" sz="1400" i="1" baseline="0" dirty="0" smtClean="0">
                          <a:latin typeface="Times New Roman" panose="02020603050405020304" pitchFamily="18" charset="0"/>
                          <a:cs typeface="Times New Roman" panose="02020603050405020304" pitchFamily="18" charset="0"/>
                        </a:rPr>
                        <a:t>t</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28</a:t>
                      </a:r>
                      <a:r>
                        <a:rPr lang="en-US" sz="1400" baseline="0" dirty="0" smtClean="0">
                          <a:latin typeface="Times New Roman" panose="02020603050405020304" pitchFamily="18" charset="0"/>
                          <a:cs typeface="Times New Roman" panose="02020603050405020304" pitchFamily="18" charset="0"/>
                        </a:rPr>
                        <a:t>P</a:t>
                      </a: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baseline="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baseline="0" dirty="0" smtClean="0">
                          <a:latin typeface="Times New Roman" panose="02020603050405020304" pitchFamily="18" charset="0"/>
                          <a:cs typeface="Times New Roman" panose="02020603050405020304" pitchFamily="18" charset="0"/>
                        </a:rPr>
                        <a:t>He,</a:t>
                      </a:r>
                      <a:r>
                        <a:rPr lang="en-US" sz="1400" i="1" baseline="0" dirty="0" smtClean="0">
                          <a:latin typeface="Times New Roman" panose="02020603050405020304" pitchFamily="18" charset="0"/>
                          <a:cs typeface="Times New Roman" panose="02020603050405020304" pitchFamily="18" charset="0"/>
                        </a:rPr>
                        <a:t>t</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32</a:t>
                      </a:r>
                      <a:r>
                        <a:rPr lang="en-US" sz="1400" baseline="0" dirty="0" smtClean="0">
                          <a:latin typeface="Times New Roman" panose="02020603050405020304" pitchFamily="18" charset="0"/>
                          <a:cs typeface="Times New Roman" panose="02020603050405020304" pitchFamily="18" charset="0"/>
                        </a:rPr>
                        <a:t>Cl</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smtClean="0">
                          <a:latin typeface="Times New Roman" panose="02020603050405020304" pitchFamily="18" charset="0"/>
                          <a:cs typeface="Times New Roman" panose="02020603050405020304" pitchFamily="18" charset="0"/>
                        </a:rPr>
                        <a:t>36</a:t>
                      </a:r>
                      <a:r>
                        <a:rPr lang="en-US" sz="1400" baseline="0" dirty="0" smtClean="0">
                          <a:latin typeface="Times New Roman" panose="02020603050405020304" pitchFamily="18" charset="0"/>
                          <a:cs typeface="Times New Roman" panose="02020603050405020304" pitchFamily="18" charset="0"/>
                        </a:rPr>
                        <a:t>Ar(</a:t>
                      </a:r>
                      <a:r>
                        <a:rPr lang="en-US" sz="1400" baseline="30000" dirty="0" smtClean="0">
                          <a:latin typeface="Times New Roman" panose="02020603050405020304" pitchFamily="18" charset="0"/>
                          <a:cs typeface="Times New Roman" panose="02020603050405020304" pitchFamily="18" charset="0"/>
                        </a:rPr>
                        <a:t>3</a:t>
                      </a:r>
                      <a:r>
                        <a:rPr lang="en-US" sz="1400" baseline="0" dirty="0" smtClean="0">
                          <a:latin typeface="Times New Roman" panose="02020603050405020304" pitchFamily="18" charset="0"/>
                          <a:cs typeface="Times New Roman" panose="02020603050405020304" pitchFamily="18" charset="0"/>
                        </a:rPr>
                        <a:t>He,</a:t>
                      </a:r>
                      <a:r>
                        <a:rPr lang="en-US" sz="1400" i="1" baseline="0" dirty="0" smtClean="0">
                          <a:latin typeface="Times New Roman" panose="02020603050405020304" pitchFamily="18" charset="0"/>
                          <a:cs typeface="Times New Roman" panose="02020603050405020304" pitchFamily="18" charset="0"/>
                        </a:rPr>
                        <a:t>t</a:t>
                      </a:r>
                      <a:r>
                        <a:rPr lang="en-US" sz="1400" baseline="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36</a:t>
                      </a:r>
                      <a:r>
                        <a:rPr lang="en-US" sz="1400" baseline="0" dirty="0" smtClean="0">
                          <a:latin typeface="Times New Roman" panose="02020603050405020304" pitchFamily="18" charset="0"/>
                          <a:cs typeface="Times New Roman" panose="02020603050405020304" pitchFamily="18" charset="0"/>
                        </a:rPr>
                        <a:t>K</a:t>
                      </a: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Spectrometer</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sz="1400" dirty="0" err="1" smtClean="0">
                          <a:latin typeface="Times New Roman" panose="02020603050405020304" pitchFamily="18" charset="0"/>
                          <a:cs typeface="Times New Roman" panose="02020603050405020304" pitchFamily="18" charset="0"/>
                        </a:rPr>
                        <a:t>quadrupole</a:t>
                      </a:r>
                      <a:r>
                        <a:rPr lang="en-US" sz="1400" dirty="0" smtClean="0">
                          <a:latin typeface="Times New Roman" panose="02020603050405020304" pitchFamily="18" charset="0"/>
                          <a:cs typeface="Times New Roman" panose="02020603050405020304" pitchFamily="18" charset="0"/>
                        </a:rPr>
                        <a:t>-dipole-dipole-dipole (Q3D) magnetic spectrograph</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Resolution</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altLang="zh-CN" sz="1400" dirty="0" smtClean="0">
                          <a:latin typeface="Times New Roman" panose="02020603050405020304" pitchFamily="18" charset="0"/>
                          <a:cs typeface="Times New Roman" panose="02020603050405020304" pitchFamily="18" charset="0"/>
                        </a:rPr>
                        <a:t>Δ</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a:t>
                      </a:r>
                      <a:r>
                        <a:rPr lang="en-US" sz="1400" i="1" dirty="0" smtClean="0">
                          <a:latin typeface="Times New Roman" panose="02020603050405020304" pitchFamily="18" charset="0"/>
                          <a:cs typeface="Times New Roman" panose="02020603050405020304" pitchFamily="18" charset="0"/>
                        </a:rPr>
                        <a:t>E</a:t>
                      </a:r>
                      <a:r>
                        <a:rPr lang="en-US" sz="1400" dirty="0" smtClean="0">
                          <a:latin typeface="Times New Roman" panose="02020603050405020304" pitchFamily="18" charset="0"/>
                          <a:cs typeface="Times New Roman" panose="02020603050405020304" pitchFamily="18" charset="0"/>
                        </a:rPr>
                        <a:t> ≈ 2 × 10</a:t>
                      </a:r>
                      <a:r>
                        <a:rPr lang="en-US" sz="1400" baseline="30000" dirty="0" smtClean="0">
                          <a:latin typeface="Times New Roman" panose="02020603050405020304" pitchFamily="18" charset="0"/>
                          <a:cs typeface="Times New Roman" panose="02020603050405020304" pitchFamily="18" charset="0"/>
                        </a:rPr>
                        <a:t>–4</a:t>
                      </a: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A</a:t>
                      </a:r>
                      <a:r>
                        <a:rPr lang="en-US" sz="1400" dirty="0" smtClean="0">
                          <a:latin typeface="Times New Roman" panose="02020603050405020304" pitchFamily="18" charset="0"/>
                          <a:cs typeface="Times New Roman" panose="02020603050405020304" pitchFamily="18" charset="0"/>
                        </a:rPr>
                        <a:t>ngular coverage</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sz="1400" baseline="0" dirty="0" smtClean="0">
                          <a:latin typeface="Times New Roman" panose="02020603050405020304" pitchFamily="18" charset="0"/>
                          <a:cs typeface="Times New Roman" panose="02020603050405020304" pitchFamily="18" charset="0"/>
                        </a:rPr>
                        <a:t>10</a:t>
                      </a:r>
                      <a:r>
                        <a:rPr lang="en-US" altLang="zh-CN" sz="1400" baseline="0" dirty="0" smtClean="0">
                          <a:latin typeface="Times New Roman" panose="02020603050405020304" pitchFamily="18" charset="0"/>
                          <a:cs typeface="Times New Roman" panose="02020603050405020304" pitchFamily="18" charset="0"/>
                        </a:rPr>
                        <a:t>°</a:t>
                      </a:r>
                      <a:r>
                        <a:rPr lang="en-US" sz="1400" baseline="0" dirty="0" smtClean="0">
                          <a:latin typeface="Times New Roman" panose="02020603050405020304" pitchFamily="18" charset="0"/>
                          <a:cs typeface="Times New Roman" panose="02020603050405020304" pitchFamily="18" charset="0"/>
                        </a:rPr>
                        <a:t> </a:t>
                      </a:r>
                      <a:r>
                        <a:rPr lang="en-US" altLang="zh-CN" sz="1400" baseline="0" dirty="0" smtClean="0">
                          <a:latin typeface="Times New Roman" panose="02020603050405020304" pitchFamily="18" charset="0"/>
                          <a:cs typeface="Times New Roman" panose="02020603050405020304" pitchFamily="18" charset="0"/>
                        </a:rPr>
                        <a:t>and</a:t>
                      </a:r>
                      <a:r>
                        <a:rPr lang="en-US" sz="1400" baseline="0" dirty="0" smtClean="0">
                          <a:latin typeface="Times New Roman" panose="02020603050405020304" pitchFamily="18" charset="0"/>
                          <a:cs typeface="Times New Roman" panose="02020603050405020304" pitchFamily="18" charset="0"/>
                        </a:rPr>
                        <a:t> 20</a:t>
                      </a:r>
                      <a:r>
                        <a:rPr lang="en-US" altLang="zh-CN" sz="1400" baseline="0" dirty="0" smtClean="0">
                          <a:latin typeface="Times New Roman" panose="02020603050405020304" pitchFamily="18" charset="0"/>
                          <a:cs typeface="Times New Roman" panose="02020603050405020304" pitchFamily="18" charset="0"/>
                        </a:rPr>
                        <a:t>°</a:t>
                      </a:r>
                      <a:endParaRPr lang="en-US" sz="1400"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pPr algn="ctr"/>
                      <a:endParaRPr lang="en-US" sz="1400" baseline="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latin typeface="Times New Roman" panose="02020603050405020304" pitchFamily="18" charset="0"/>
                          <a:cs typeface="Times New Roman" panose="02020603050405020304" pitchFamily="18" charset="0"/>
                        </a:rPr>
                        <a:t>400 </a:t>
                      </a:r>
                      <a:r>
                        <a:rPr lang="en-US" altLang="zh-CN" sz="1400" baseline="0" dirty="0" smtClean="0">
                          <a:latin typeface="Times New Roman" panose="02020603050405020304" pitchFamily="18" charset="0"/>
                          <a:cs typeface="Times New Roman" panose="02020603050405020304" pitchFamily="18" charset="0"/>
                        </a:rPr>
                        <a:t>enA (200 pnA), </a:t>
                      </a:r>
                      <a:r>
                        <a:rPr lang="en-US" sz="1400" baseline="0" dirty="0" smtClean="0">
                          <a:latin typeface="Times New Roman" panose="02020603050405020304" pitchFamily="18" charset="0"/>
                          <a:cs typeface="Times New Roman" panose="02020603050405020304" pitchFamily="18" charset="0"/>
                        </a:rPr>
                        <a:t>32 MeV, </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sz="1400" baseline="30000" dirty="0" smtClean="0">
                          <a:latin typeface="Times New Roman" panose="02020603050405020304" pitchFamily="18" charset="0"/>
                          <a:cs typeface="Times New Roman" panose="02020603050405020304" pitchFamily="18" charset="0"/>
                        </a:rPr>
                        <a:t>2+</a:t>
                      </a: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 current</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sz="1400" baseline="0" dirty="0" smtClean="0">
                          <a:latin typeface="Times New Roman" panose="02020603050405020304" pitchFamily="18" charset="0"/>
                          <a:cs typeface="Times New Roman" panose="02020603050405020304" pitchFamily="18" charset="0"/>
                        </a:rPr>
                        <a:t>Faraday cup a</a:t>
                      </a:r>
                      <a:r>
                        <a:rPr lang="en-US" sz="1400" dirty="0" smtClean="0">
                          <a:latin typeface="Times New Roman" panose="02020603050405020304" pitchFamily="18" charset="0"/>
                          <a:cs typeface="Times New Roman" panose="02020603050405020304" pitchFamily="18" charset="0"/>
                        </a:rPr>
                        <a:t>t 0</a:t>
                      </a:r>
                      <a:r>
                        <a:rPr lang="en-US" altLang="zh-CN" sz="1400" dirty="0" smtClean="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aseline="30000" dirty="0" smtClean="0">
                        <a:latin typeface="Times New Roman" panose="02020603050405020304" pitchFamily="18" charset="0"/>
                        <a:cs typeface="Times New Roman" panose="02020603050405020304"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Target</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ion-implanted carbon-foil targets of</a:t>
                      </a:r>
                      <a:r>
                        <a:rPr lang="en-US" altLang="zh-CN" sz="1400" dirty="0" smtClean="0">
                          <a:latin typeface="Times New Roman" panose="02020603050405020304" pitchFamily="18" charset="0"/>
                          <a:cs typeface="Times New Roman" panose="02020603050405020304" pitchFamily="18" charset="0"/>
                        </a:rPr>
                        <a:t> </a:t>
                      </a:r>
                      <a:r>
                        <a:rPr lang="en-US" sz="1400" baseline="0" dirty="0" smtClean="0">
                          <a:latin typeface="Times New Roman" panose="02020603050405020304" pitchFamily="18" charset="0"/>
                          <a:cs typeface="Times New Roman" panose="02020603050405020304" pitchFamily="18" charset="0"/>
                        </a:rPr>
                        <a:t>4</a:t>
                      </a:r>
                      <a:r>
                        <a:rPr lang="en-US" sz="1400" dirty="0" smtClean="0">
                          <a:latin typeface="Times New Roman" panose="02020603050405020304" pitchFamily="18" charset="0"/>
                          <a:cs typeface="Times New Roman" panose="02020603050405020304" pitchFamily="18" charset="0"/>
                        </a:rPr>
                        <a:t>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altLang="zh-CN" sz="1400" baseline="0" dirty="0" smtClean="0">
                          <a:latin typeface="Times New Roman" panose="02020603050405020304" pitchFamily="18" charset="0"/>
                          <a:cs typeface="Times New Roman" panose="02020603050405020304" pitchFamily="18" charset="0"/>
                        </a:rPr>
                        <a:t> </a:t>
                      </a:r>
                      <a:r>
                        <a:rPr lang="en-US" sz="1400" i="0" kern="1200" dirty="0" smtClean="0">
                          <a:solidFill>
                            <a:schemeClr val="dk1"/>
                          </a:solidFill>
                          <a:effectLst/>
                          <a:latin typeface="Times New Roman" panose="02020603050405020304" pitchFamily="18" charset="0"/>
                          <a:ea typeface="+mn-ea"/>
                          <a:cs typeface="Times New Roman" panose="02020603050405020304" pitchFamily="18" charset="0"/>
                        </a:rPr>
                        <a:t>20Ne, 24Mg, 28Si, 32S, and 36Ar</a:t>
                      </a:r>
                      <a:br>
                        <a:rPr lang="en-US" sz="1400" i="0" kern="1200" dirty="0" smtClean="0">
                          <a:solidFill>
                            <a:schemeClr val="dk1"/>
                          </a:solidFill>
                          <a:effectLst/>
                          <a:latin typeface="Times New Roman" panose="02020603050405020304" pitchFamily="18" charset="0"/>
                          <a:ea typeface="+mn-ea"/>
                          <a:cs typeface="Times New Roman" panose="02020603050405020304" pitchFamily="18" charset="0"/>
                        </a:rPr>
                      </a:br>
                      <a:r>
                        <a:rPr lang="en-US" sz="1400" baseline="0" dirty="0" smtClean="0">
                          <a:latin typeface="Times New Roman" panose="02020603050405020304" pitchFamily="18" charset="0"/>
                          <a:cs typeface="Times New Roman" panose="02020603050405020304" pitchFamily="18" charset="0"/>
                        </a:rPr>
                        <a:t>30</a:t>
                      </a:r>
                      <a:r>
                        <a:rPr lang="en-US" sz="1400" dirty="0" smtClean="0">
                          <a:latin typeface="Times New Roman" panose="02020603050405020304" pitchFamily="18" charset="0"/>
                          <a:cs typeface="Times New Roman" panose="02020603050405020304" pitchFamily="18" charset="0"/>
                        </a:rPr>
                        <a:t>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natural-carbon foils</a:t>
                      </a:r>
                      <a:endParaRPr lang="en-US" sz="140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baseline="30000" dirty="0" smtClean="0">
                        <a:latin typeface="Times New Roman" panose="02020603050405020304" pitchFamily="18" charset="0"/>
                        <a:cs typeface="Times New Roman" panose="02020603050405020304" pitchFamily="18" charset="0"/>
                      </a:endParaRPr>
                    </a:p>
                  </a:txBody>
                  <a:tcPr/>
                </a:tc>
                <a:tc hMerge="1">
                  <a:txBody>
                    <a:bodyPr/>
                    <a:lstStyle/>
                    <a:p>
                      <a:pPr algn="ctr"/>
                      <a:endParaRPr lang="en-US" sz="1400" baseline="30000" dirty="0">
                        <a:latin typeface="Times New Roman" panose="02020603050405020304" pitchFamily="18" charset="0"/>
                        <a:cs typeface="Times New Roman" panose="02020603050405020304"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aseline="30000" dirty="0" smtClean="0">
                        <a:latin typeface="Times New Roman" panose="02020603050405020304" pitchFamily="18" charset="0"/>
                        <a:cs typeface="Times New Roman" panose="02020603050405020304" pitchFamily="18" charset="0"/>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Focus setting</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altLang="zh-CN" sz="1400" baseline="0" dirty="0" smtClean="0">
                          <a:latin typeface="Times New Roman" panose="02020603050405020304" pitchFamily="18" charset="0"/>
                          <a:cs typeface="Times New Roman" panose="02020603050405020304" pitchFamily="18" charset="0"/>
                        </a:rPr>
                        <a:t>Triton</a:t>
                      </a:r>
                      <a:endParaRPr lang="en-US" sz="1400" i="1" baseline="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400" i="1"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Focal plane</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r>
                        <a:rPr lang="en-US" sz="1400" dirty="0" smtClean="0">
                          <a:latin typeface="Times New Roman" panose="02020603050405020304" pitchFamily="18" charset="0"/>
                          <a:cs typeface="Times New Roman" panose="02020603050405020304" pitchFamily="18" charset="0"/>
                        </a:rPr>
                        <a:t>a gas proportional counter backed by a scintillator</a:t>
                      </a: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Inside the</a:t>
                      </a:r>
                      <a:r>
                        <a:rPr lang="en-US" sz="1400" dirty="0" smtClean="0">
                          <a:latin typeface="Times New Roman" panose="02020603050405020304" pitchFamily="18" charset="0"/>
                          <a:cs typeface="Times New Roman" panose="02020603050405020304" pitchFamily="18" charset="0"/>
                        </a:rPr>
                        <a:t> reaction chamber</a:t>
                      </a:r>
                      <a:endParaRPr lang="en-US" sz="1400" dirty="0">
                        <a:latin typeface="Times New Roman" panose="02020603050405020304" pitchFamily="18" charset="0"/>
                        <a:cs typeface="Times New Roman" panose="02020603050405020304" pitchFamily="18" charset="0"/>
                      </a:endParaRPr>
                    </a:p>
                  </a:txBody>
                  <a:tcPr/>
                </a:tc>
                <a:tc gridSpan="5">
                  <a:txBody>
                    <a:bodyPr/>
                    <a:lstStyle/>
                    <a:p>
                      <a:pPr algn="ctr"/>
                      <a:endParaRPr lang="en-US" sz="14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c hMerge="1">
                  <a:txBody>
                    <a:bodyPr/>
                    <a:lstStyle/>
                    <a:p>
                      <a:pPr algn="ctr"/>
                      <a:endParaRPr lang="en-US" sz="1400" dirty="0">
                        <a:latin typeface="Times New Roman" panose="02020603050405020304" pitchFamily="18" charset="0"/>
                        <a:cs typeface="Times New Roman" panose="02020603050405020304" pitchFamily="18" charset="0"/>
                      </a:endParaRPr>
                    </a:p>
                  </a:txBody>
                  <a:tcPr/>
                </a:tc>
              </a:tr>
            </a:tbl>
          </a:graphicData>
        </a:graphic>
      </p:graphicFrame>
      <p:pic>
        <p:nvPicPr>
          <p:cNvPr id="3" name="图片 2"/>
          <p:cNvPicPr>
            <a:picLocks noChangeAspect="1"/>
          </p:cNvPicPr>
          <p:nvPr/>
        </p:nvPicPr>
        <p:blipFill>
          <a:blip r:embed="rId3"/>
          <a:stretch>
            <a:fillRect/>
          </a:stretch>
        </p:blipFill>
        <p:spPr>
          <a:xfrm>
            <a:off x="0" y="5433118"/>
            <a:ext cx="9144000" cy="1264432"/>
          </a:xfrm>
          <a:prstGeom prst="rect">
            <a:avLst/>
          </a:prstGeom>
        </p:spPr>
      </p:pic>
    </p:spTree>
    <p:extLst>
      <p:ext uri="{BB962C8B-B14F-4D97-AF65-F5344CB8AC3E}">
        <p14:creationId xmlns:p14="http://schemas.microsoft.com/office/powerpoint/2010/main" val="37222241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632311"/>
          </a:xfrm>
          <a:prstGeom prst="rect">
            <a:avLst/>
          </a:prstGeom>
        </p:spPr>
        <p:txBody>
          <a:bodyPr wrap="square">
            <a:spAutoFit/>
          </a:bodyPr>
          <a:lstStyle/>
          <a:p>
            <a:pPr algn="just"/>
            <a:r>
              <a:rPr lang="en-US" dirty="0" err="1" smtClean="0"/>
              <a:t>Isotopically</a:t>
            </a:r>
            <a:r>
              <a:rPr lang="en-US" dirty="0" smtClean="0"/>
              <a:t> </a:t>
            </a:r>
            <a:r>
              <a:rPr lang="en-US" dirty="0"/>
              <a:t>pure targets, eliminating </a:t>
            </a:r>
            <a:r>
              <a:rPr lang="en-US" dirty="0" smtClean="0"/>
              <a:t>any background </a:t>
            </a:r>
            <a:r>
              <a:rPr lang="en-US" dirty="0"/>
              <a:t>that would otherwise be present from the </a:t>
            </a:r>
            <a:r>
              <a:rPr lang="en-US" dirty="0" smtClean="0"/>
              <a:t>isotopes 21,22Ne</a:t>
            </a:r>
            <a:r>
              <a:rPr lang="en-US" dirty="0"/>
              <a:t>, 25,26Mg, 29,30Si, 33,34,36S, and 38,40Ar</a:t>
            </a:r>
            <a:r>
              <a:rPr lang="en-US" dirty="0" smtClean="0"/>
              <a:t>.</a:t>
            </a:r>
          </a:p>
          <a:p>
            <a:pPr algn="just"/>
            <a:r>
              <a:rPr lang="en-US" dirty="0"/>
              <a:t>minimized the systematic </a:t>
            </a:r>
            <a:r>
              <a:rPr lang="en-US" dirty="0" smtClean="0"/>
              <a:t>uncertainties associated </a:t>
            </a:r>
            <a:r>
              <a:rPr lang="en-US" dirty="0"/>
              <a:t>with target characterization. The target </a:t>
            </a:r>
            <a:r>
              <a:rPr lang="en-US" dirty="0" smtClean="0"/>
              <a:t>preparation was </a:t>
            </a:r>
            <a:r>
              <a:rPr lang="en-US" dirty="0"/>
              <a:t>a key part of these measurements</a:t>
            </a:r>
          </a:p>
          <a:p>
            <a:pPr algn="just"/>
            <a:r>
              <a:rPr lang="en-US" dirty="0" smtClean="0"/>
              <a:t>The </a:t>
            </a:r>
            <a:r>
              <a:rPr lang="en-US" dirty="0"/>
              <a:t>spectrograph was set to focus </a:t>
            </a:r>
            <a:r>
              <a:rPr lang="en-US" dirty="0" smtClean="0"/>
              <a:t>tritons </a:t>
            </a:r>
            <a:r>
              <a:rPr lang="en-US" b="1" dirty="0" smtClean="0"/>
              <a:t>corresponding</a:t>
            </a:r>
            <a:r>
              <a:rPr lang="en-US" dirty="0" smtClean="0"/>
              <a:t> </a:t>
            </a:r>
            <a:r>
              <a:rPr lang="en-US" dirty="0"/>
              <a:t>to the low-lying levels of the </a:t>
            </a:r>
            <a:r>
              <a:rPr lang="en-US" b="1" dirty="0"/>
              <a:t>product </a:t>
            </a:r>
            <a:r>
              <a:rPr lang="en-US" b="1" dirty="0" smtClean="0"/>
              <a:t>nuclides</a:t>
            </a:r>
            <a:r>
              <a:rPr lang="en-US" dirty="0" smtClean="0"/>
              <a:t> of </a:t>
            </a:r>
            <a:r>
              <a:rPr lang="en-US" dirty="0"/>
              <a:t>interest onto a gas proportional counter backed by </a:t>
            </a:r>
            <a:r>
              <a:rPr lang="en-US" dirty="0" smtClean="0"/>
              <a:t>a scintillator</a:t>
            </a:r>
            <a:r>
              <a:rPr lang="en-US" dirty="0"/>
              <a:t>. These detectors recorded the position, </a:t>
            </a:r>
            <a:r>
              <a:rPr lang="en-US" dirty="0" smtClean="0"/>
              <a:t>energy loss</a:t>
            </a:r>
            <a:r>
              <a:rPr lang="en-US" dirty="0"/>
              <a:t>, and residual energy of both tritons and </a:t>
            </a:r>
            <a:r>
              <a:rPr lang="en-US" dirty="0" smtClean="0"/>
              <a:t>deuterons providing </a:t>
            </a:r>
            <a:r>
              <a:rPr lang="en-US" dirty="0"/>
              <a:t>clean particle identification, and position </a:t>
            </a:r>
            <a:r>
              <a:rPr lang="en-US" dirty="0" smtClean="0"/>
              <a:t>resolution much </a:t>
            </a:r>
            <a:r>
              <a:rPr lang="en-US" dirty="0"/>
              <a:t>better than the intrinsic resolution of the </a:t>
            </a:r>
            <a:r>
              <a:rPr lang="en-US" dirty="0" smtClean="0"/>
              <a:t>spectrograph (</a:t>
            </a:r>
            <a:r>
              <a:rPr lang="en-US" altLang="zh-CN" dirty="0"/>
              <a:t>Δ</a:t>
            </a:r>
            <a:r>
              <a:rPr lang="en-US" dirty="0" smtClean="0"/>
              <a:t>E/E </a:t>
            </a:r>
            <a:r>
              <a:rPr lang="en-US" dirty="0"/>
              <a:t>≈ 2 × </a:t>
            </a:r>
            <a:r>
              <a:rPr lang="en-US" dirty="0" smtClean="0"/>
              <a:t>10</a:t>
            </a:r>
            <a:r>
              <a:rPr lang="en-US" baseline="30000" dirty="0" smtClean="0"/>
              <a:t>−4</a:t>
            </a:r>
            <a:r>
              <a:rPr lang="en-US" dirty="0" smtClean="0"/>
              <a:t>)</a:t>
            </a:r>
          </a:p>
          <a:p>
            <a:pPr algn="just"/>
            <a:endParaRPr lang="en-US" altLang="zh-CN" dirty="0" smtClean="0"/>
          </a:p>
          <a:p>
            <a:pPr algn="just"/>
            <a:r>
              <a:rPr lang="en-US" altLang="zh-CN" dirty="0" smtClean="0"/>
              <a:t>Statistics estimation</a:t>
            </a:r>
          </a:p>
          <a:p>
            <a:pPr algn="just"/>
            <a:r>
              <a:rPr lang="en-US" dirty="0" smtClean="0"/>
              <a:t>28Si for calibration causes some uncertainties.</a:t>
            </a:r>
          </a:p>
          <a:p>
            <a:pPr algn="just"/>
            <a:r>
              <a:rPr lang="en-US" dirty="0" smtClean="0"/>
              <a:t>31</a:t>
            </a:r>
            <a:r>
              <a:rPr lang="en-US" altLang="zh-CN" dirty="0" smtClean="0"/>
              <a:t>S internal calibration causes some other uncertainties.</a:t>
            </a:r>
          </a:p>
          <a:p>
            <a:pPr algn="just"/>
            <a:r>
              <a:rPr lang="en-US" dirty="0" smtClean="0"/>
              <a:t>It's good to have them both. More confidence.</a:t>
            </a:r>
          </a:p>
          <a:p>
            <a:pPr algn="just"/>
            <a:r>
              <a:rPr lang="en-US" dirty="0" smtClean="0"/>
              <a:t>Wirth Focal plane detectors</a:t>
            </a:r>
          </a:p>
          <a:p>
            <a:pPr algn="just"/>
            <a:r>
              <a:rPr lang="en-US" dirty="0" smtClean="0"/>
              <a:t>Learn how to set the magnetic field.</a:t>
            </a:r>
          </a:p>
          <a:p>
            <a:pPr algn="just"/>
            <a:r>
              <a:rPr lang="en-US" dirty="0" smtClean="0"/>
              <a:t>Transfer original files to root files.</a:t>
            </a:r>
          </a:p>
          <a:p>
            <a:pPr algn="just"/>
            <a:r>
              <a:rPr lang="en-US" dirty="0" smtClean="0"/>
              <a:t>FRESCO </a:t>
            </a:r>
            <a:r>
              <a:rPr lang="en-US" altLang="zh-CN" dirty="0" smtClean="0"/>
              <a:t>for angular distribution fitting</a:t>
            </a:r>
          </a:p>
          <a:p>
            <a:pPr algn="just"/>
            <a:r>
              <a:rPr lang="en-US" dirty="0"/>
              <a:t>data extraction and analysis software developed by David Perez-</a:t>
            </a:r>
            <a:r>
              <a:rPr lang="en-US" dirty="0" err="1"/>
              <a:t>Loureiro</a:t>
            </a:r>
            <a:r>
              <a:rPr lang="en-US" dirty="0"/>
              <a:t> (former postdoc in our group) for the Munich </a:t>
            </a:r>
            <a:r>
              <a:rPr lang="en-US" dirty="0" smtClean="0"/>
              <a:t>Q3D.</a:t>
            </a:r>
            <a:endParaRPr lang="en-US" dirty="0"/>
          </a:p>
        </p:txBody>
      </p:sp>
    </p:spTree>
    <p:extLst>
      <p:ext uri="{BB962C8B-B14F-4D97-AF65-F5344CB8AC3E}">
        <p14:creationId xmlns:p14="http://schemas.microsoft.com/office/powerpoint/2010/main" val="1520056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0"/>
            <a:ext cx="4547936" cy="3184292"/>
          </a:xfrm>
          <a:prstGeom prst="rect">
            <a:avLst/>
          </a:prstGeom>
        </p:spPr>
      </p:pic>
      <p:pic>
        <p:nvPicPr>
          <p:cNvPr id="5" name="图片 4"/>
          <p:cNvPicPr>
            <a:picLocks noChangeAspect="1"/>
          </p:cNvPicPr>
          <p:nvPr/>
        </p:nvPicPr>
        <p:blipFill>
          <a:blip r:embed="rId3"/>
          <a:stretch>
            <a:fillRect/>
          </a:stretch>
        </p:blipFill>
        <p:spPr>
          <a:xfrm>
            <a:off x="4547937" y="0"/>
            <a:ext cx="4562678" cy="3184292"/>
          </a:xfrm>
          <a:prstGeom prst="rect">
            <a:avLst/>
          </a:prstGeom>
        </p:spPr>
      </p:pic>
      <p:pic>
        <p:nvPicPr>
          <p:cNvPr id="6" name="图片 5"/>
          <p:cNvPicPr>
            <a:picLocks noChangeAspect="1"/>
          </p:cNvPicPr>
          <p:nvPr/>
        </p:nvPicPr>
        <p:blipFill>
          <a:blip r:embed="rId4"/>
          <a:stretch>
            <a:fillRect/>
          </a:stretch>
        </p:blipFill>
        <p:spPr>
          <a:xfrm>
            <a:off x="1" y="3184293"/>
            <a:ext cx="4547936" cy="3168644"/>
          </a:xfrm>
          <a:prstGeom prst="rect">
            <a:avLst/>
          </a:prstGeom>
        </p:spPr>
      </p:pic>
      <p:sp>
        <p:nvSpPr>
          <p:cNvPr id="7" name="矩形 6"/>
          <p:cNvSpPr/>
          <p:nvPr/>
        </p:nvSpPr>
        <p:spPr>
          <a:xfrm>
            <a:off x="4783370" y="3424807"/>
            <a:ext cx="1959511" cy="369332"/>
          </a:xfrm>
          <a:prstGeom prst="rect">
            <a:avLst/>
          </a:prstGeom>
        </p:spPr>
        <p:txBody>
          <a:bodyPr wrap="none">
            <a:spAutoFit/>
          </a:bodyPr>
          <a:lstStyle/>
          <a:p>
            <a:r>
              <a:rPr lang="en-US"/>
              <a:t>installLauncher.exe</a:t>
            </a:r>
          </a:p>
        </p:txBody>
      </p:sp>
    </p:spTree>
    <p:extLst>
      <p:ext uri="{BB962C8B-B14F-4D97-AF65-F5344CB8AC3E}">
        <p14:creationId xmlns:p14="http://schemas.microsoft.com/office/powerpoint/2010/main" val="2183487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047569" y="2213532"/>
            <a:ext cx="4096431" cy="4644467"/>
          </a:xfrm>
          <a:prstGeom prst="rect">
            <a:avLst/>
          </a:prstGeom>
        </p:spPr>
      </p:pic>
      <p:pic>
        <p:nvPicPr>
          <p:cNvPr id="3" name="图片 2"/>
          <p:cNvPicPr>
            <a:picLocks noChangeAspect="1"/>
          </p:cNvPicPr>
          <p:nvPr/>
        </p:nvPicPr>
        <p:blipFill>
          <a:blip r:embed="rId3"/>
          <a:stretch>
            <a:fillRect/>
          </a:stretch>
        </p:blipFill>
        <p:spPr>
          <a:xfrm>
            <a:off x="1" y="3313836"/>
            <a:ext cx="4824000" cy="3544163"/>
          </a:xfrm>
          <a:prstGeom prst="rect">
            <a:avLst/>
          </a:prstGeom>
        </p:spPr>
      </p:pic>
      <p:sp>
        <p:nvSpPr>
          <p:cNvPr id="2" name="文本框 1"/>
          <p:cNvSpPr txBox="1"/>
          <p:nvPr/>
        </p:nvSpPr>
        <p:spPr>
          <a:xfrm>
            <a:off x="1" y="18458"/>
            <a:ext cx="9143999" cy="3395801"/>
          </a:xfrm>
          <a:prstGeom prst="rect">
            <a:avLst/>
          </a:prstGeom>
          <a:noFill/>
        </p:spPr>
        <p:txBody>
          <a:bodyPr wrap="square" rtlCol="0">
            <a:spAutoFit/>
          </a:bodyPr>
          <a:lstStyle/>
          <a:p>
            <a:r>
              <a:rPr lang="en-US" sz="1400" dirty="0"/>
              <a:t>position sensitive cathode strip detector with single-strip </a:t>
            </a:r>
            <a:r>
              <a:rPr lang="en-US" sz="1400" dirty="0" smtClean="0"/>
              <a:t>readout   </a:t>
            </a:r>
            <a:r>
              <a:rPr lang="en-US" sz="1400" dirty="0" err="1" smtClean="0"/>
              <a:t>multiwire</a:t>
            </a:r>
            <a:r>
              <a:rPr lang="en-US" sz="1400" dirty="0" smtClean="0"/>
              <a:t> </a:t>
            </a:r>
            <a:r>
              <a:rPr lang="en-US" sz="1400" dirty="0"/>
              <a:t>proportional chamber (MWPC</a:t>
            </a:r>
            <a:r>
              <a:rPr lang="en-US" sz="1400" dirty="0" smtClean="0"/>
              <a:t>)</a:t>
            </a:r>
          </a:p>
          <a:p>
            <a:r>
              <a:rPr lang="en-US" sz="1400" dirty="0"/>
              <a:t>length of 890 mm with 255 read-out </a:t>
            </a:r>
            <a:r>
              <a:rPr lang="en-US" sz="1400" dirty="0" smtClean="0"/>
              <a:t>strips</a:t>
            </a:r>
            <a:br>
              <a:rPr lang="en-US" sz="1400" dirty="0" smtClean="0"/>
            </a:br>
            <a:r>
              <a:rPr lang="en-US" sz="1400" dirty="0" smtClean="0"/>
              <a:t>detector housing are </a:t>
            </a:r>
            <a:r>
              <a:rPr lang="en-US" sz="1400" dirty="0"/>
              <a:t>1600 × 190 × 250 </a:t>
            </a:r>
            <a:r>
              <a:rPr lang="en-US" sz="1400" dirty="0" smtClean="0"/>
              <a:t>mm</a:t>
            </a:r>
            <a:r>
              <a:rPr lang="en-US" sz="1400" baseline="30000" dirty="0" smtClean="0"/>
              <a:t>3 </a:t>
            </a:r>
            <a:r>
              <a:rPr lang="en-US" sz="1400" dirty="0" smtClean="0"/>
              <a:t>inner dimensions are 1520 </a:t>
            </a:r>
            <a:r>
              <a:rPr lang="en-US" sz="1400" dirty="0"/>
              <a:t>× </a:t>
            </a:r>
            <a:r>
              <a:rPr lang="en-US" sz="1400" dirty="0" smtClean="0"/>
              <a:t>170 </a:t>
            </a:r>
            <a:r>
              <a:rPr lang="en-US" sz="1400" dirty="0"/>
              <a:t>× </a:t>
            </a:r>
            <a:r>
              <a:rPr lang="en-US" sz="1400" dirty="0" smtClean="0"/>
              <a:t>170</a:t>
            </a:r>
            <a:r>
              <a:rPr lang="en-US" sz="1400" dirty="0"/>
              <a:t> </a:t>
            </a:r>
            <a:r>
              <a:rPr lang="en-US" sz="1400" dirty="0" smtClean="0"/>
              <a:t>mm</a:t>
            </a:r>
            <a:r>
              <a:rPr lang="en-US" sz="1400" baseline="30000" dirty="0" smtClean="0"/>
              <a:t>3</a:t>
            </a:r>
          </a:p>
          <a:p>
            <a:endParaRPr lang="en-US" sz="1400" baseline="30000" dirty="0"/>
          </a:p>
          <a:p>
            <a:r>
              <a:rPr lang="en-US" sz="1400" dirty="0" smtClean="0"/>
              <a:t>Particles enter gas, ionization, extended avalanche, charge distribution on strips of the cathode strip foil. This </a:t>
            </a:r>
            <a:r>
              <a:rPr lang="en-US" sz="1400" dirty="0"/>
              <a:t>charge has </a:t>
            </a:r>
            <a:r>
              <a:rPr lang="en-US" sz="1400" dirty="0" smtClean="0"/>
              <a:t>positive sign </a:t>
            </a:r>
            <a:r>
              <a:rPr lang="en-US" sz="1400" dirty="0"/>
              <a:t>and its center is basically equivalent to the </a:t>
            </a:r>
            <a:r>
              <a:rPr lang="en-US" sz="1400" dirty="0" smtClean="0"/>
              <a:t>position where </a:t>
            </a:r>
            <a:r>
              <a:rPr lang="en-US" sz="1400" dirty="0"/>
              <a:t>the particle crossed the anode wire.</a:t>
            </a:r>
            <a:br>
              <a:rPr lang="en-US" sz="1400" dirty="0"/>
            </a:br>
            <a:endParaRPr lang="en-US" sz="1400" baseline="30000" dirty="0" smtClean="0"/>
          </a:p>
          <a:p>
            <a:r>
              <a:rPr lang="en-US" altLang="zh-CN" sz="1400" dirty="0" smtClean="0"/>
              <a:t>Penetrate the entrance </a:t>
            </a:r>
            <a:r>
              <a:rPr lang="en-US" altLang="zh-CN" sz="1400" dirty="0" err="1" smtClean="0"/>
              <a:t>Kapton</a:t>
            </a:r>
            <a:r>
              <a:rPr lang="en-US" altLang="zh-CN" sz="1400" dirty="0" smtClean="0"/>
              <a:t> foil, the first proportional detector, the second proportional detector with cathode strip readout, and stopped in the scintillator.</a:t>
            </a:r>
          </a:p>
          <a:p>
            <a:r>
              <a:rPr lang="en-US" sz="1400" dirty="0"/>
              <a:t>The </a:t>
            </a:r>
            <a:r>
              <a:rPr lang="en-US" sz="1400" dirty="0" smtClean="0"/>
              <a:t>horizontal position </a:t>
            </a:r>
            <a:r>
              <a:rPr lang="en-US" sz="1400" dirty="0"/>
              <a:t>information is achieved via single strip readout of an induced </a:t>
            </a:r>
            <a:r>
              <a:rPr lang="en-US" sz="1400" dirty="0" smtClean="0"/>
              <a:t>charge distributions </a:t>
            </a:r>
            <a:r>
              <a:rPr lang="en-US" sz="1400" dirty="0"/>
              <a:t>on the cathodes of the MWPC.</a:t>
            </a:r>
            <a:br>
              <a:rPr lang="en-US" sz="1400" dirty="0"/>
            </a:br>
            <a:r>
              <a:rPr lang="en-US" sz="1400" dirty="0" smtClean="0"/>
              <a:t>The particle </a:t>
            </a:r>
            <a:r>
              <a:rPr lang="en-US" sz="1400" dirty="0"/>
              <a:t>identification is done via energy loss signals of two wire planes </a:t>
            </a:r>
            <a:r>
              <a:rPr lang="en-US" sz="1400" dirty="0" smtClean="0"/>
              <a:t>(</a:t>
            </a:r>
            <a:r>
              <a:rPr lang="en-US" altLang="zh-CN" sz="1400" dirty="0" smtClean="0"/>
              <a:t>ΔEs</a:t>
            </a:r>
            <a:r>
              <a:rPr lang="en-US" sz="1400" dirty="0" smtClean="0"/>
              <a:t>) and </a:t>
            </a:r>
            <a:r>
              <a:rPr lang="en-US" sz="1400" dirty="0"/>
              <a:t>a scintillator </a:t>
            </a:r>
            <a:r>
              <a:rPr lang="en-US" sz="1400" dirty="0" smtClean="0"/>
              <a:t>signal (</a:t>
            </a:r>
            <a:r>
              <a:rPr lang="en-US" sz="1400" dirty="0" err="1" smtClean="0"/>
              <a:t>Er</a:t>
            </a:r>
            <a:r>
              <a:rPr lang="en-US" sz="1400" dirty="0" smtClean="0"/>
              <a:t>).</a:t>
            </a:r>
          </a:p>
          <a:p>
            <a:endParaRPr lang="en-US" sz="1400" dirty="0"/>
          </a:p>
          <a:p>
            <a:r>
              <a:rPr lang="en-US" sz="1400" dirty="0" smtClean="0"/>
              <a:t>A </a:t>
            </a:r>
            <a:r>
              <a:rPr lang="en-US" sz="1400" dirty="0"/>
              <a:t>vertical </a:t>
            </a:r>
            <a:r>
              <a:rPr lang="en-US" sz="1400" dirty="0" smtClean="0"/>
              <a:t>position </a:t>
            </a:r>
            <a:r>
              <a:rPr lang="en-US" sz="1400" dirty="0"/>
              <a:t>control </a:t>
            </a:r>
            <a:r>
              <a:rPr lang="en-US" sz="1400" dirty="0" smtClean="0"/>
              <a:t>is possible </a:t>
            </a:r>
            <a:r>
              <a:rPr lang="en-US" sz="1400" dirty="0"/>
              <a:t>through the separate readout of </a:t>
            </a:r>
            <a:r>
              <a:rPr lang="en-US" sz="1400" dirty="0" smtClean="0"/>
              <a:t>the </a:t>
            </a:r>
            <a:r>
              <a:rPr lang="en-US" sz="1400" dirty="0"/>
              <a:t>upper and </a:t>
            </a:r>
            <a:r>
              <a:rPr lang="en-US" sz="1400" dirty="0" smtClean="0"/>
              <a:t>the lower </a:t>
            </a:r>
            <a:r>
              <a:rPr lang="en-US" sz="1400" dirty="0"/>
              <a:t>anode wire in front of the cathode strip </a:t>
            </a:r>
            <a:r>
              <a:rPr lang="en-US" sz="1400" dirty="0" smtClean="0"/>
              <a:t>foil.</a:t>
            </a:r>
            <a:r>
              <a:rPr lang="en-US" sz="1400" dirty="0"/>
              <a:t/>
            </a:r>
            <a:br>
              <a:rPr lang="en-US" sz="1400" dirty="0"/>
            </a:br>
            <a:endParaRPr lang="en-US" sz="1400" dirty="0"/>
          </a:p>
        </p:txBody>
      </p:sp>
    </p:spTree>
    <p:extLst>
      <p:ext uri="{BB962C8B-B14F-4D97-AF65-F5344CB8AC3E}">
        <p14:creationId xmlns:p14="http://schemas.microsoft.com/office/powerpoint/2010/main" val="1683154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3398206"/>
            <a:ext cx="4061239" cy="3459794"/>
          </a:xfrm>
          <a:prstGeom prst="rect">
            <a:avLst/>
          </a:prstGeom>
        </p:spPr>
      </p:pic>
      <p:pic>
        <p:nvPicPr>
          <p:cNvPr id="3" name="图片 2"/>
          <p:cNvPicPr>
            <a:picLocks noChangeAspect="1"/>
          </p:cNvPicPr>
          <p:nvPr/>
        </p:nvPicPr>
        <p:blipFill>
          <a:blip r:embed="rId3"/>
          <a:stretch>
            <a:fillRect/>
          </a:stretch>
        </p:blipFill>
        <p:spPr>
          <a:xfrm rot="5400000">
            <a:off x="611952" y="-611947"/>
            <a:ext cx="3398202" cy="4622102"/>
          </a:xfrm>
          <a:prstGeom prst="rect">
            <a:avLst/>
          </a:prstGeom>
        </p:spPr>
      </p:pic>
    </p:spTree>
    <p:extLst>
      <p:ext uri="{BB962C8B-B14F-4D97-AF65-F5344CB8AC3E}">
        <p14:creationId xmlns:p14="http://schemas.microsoft.com/office/powerpoint/2010/main" val="38624892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 y="1"/>
            <a:ext cx="4253726" cy="5085566"/>
          </a:xfrm>
          <a:prstGeom prst="rect">
            <a:avLst/>
          </a:prstGeom>
        </p:spPr>
      </p:pic>
      <p:pic>
        <p:nvPicPr>
          <p:cNvPr id="3" name="图片 2"/>
          <p:cNvPicPr>
            <a:picLocks noChangeAspect="1"/>
          </p:cNvPicPr>
          <p:nvPr/>
        </p:nvPicPr>
        <p:blipFill>
          <a:blip r:embed="rId4"/>
          <a:stretch>
            <a:fillRect/>
          </a:stretch>
        </p:blipFill>
        <p:spPr>
          <a:xfrm>
            <a:off x="4284621" y="1"/>
            <a:ext cx="4859379" cy="5085566"/>
          </a:xfrm>
          <a:prstGeom prst="rect">
            <a:avLst/>
          </a:prstGeom>
        </p:spPr>
      </p:pic>
      <p:pic>
        <p:nvPicPr>
          <p:cNvPr id="5" name="图片 4"/>
          <p:cNvPicPr>
            <a:picLocks noChangeAspect="1"/>
          </p:cNvPicPr>
          <p:nvPr/>
        </p:nvPicPr>
        <p:blipFill>
          <a:blip r:embed="rId5"/>
          <a:stretch>
            <a:fillRect/>
          </a:stretch>
        </p:blipFill>
        <p:spPr>
          <a:xfrm>
            <a:off x="424384" y="5221266"/>
            <a:ext cx="8220075" cy="1524000"/>
          </a:xfrm>
          <a:prstGeom prst="rect">
            <a:avLst/>
          </a:prstGeom>
        </p:spPr>
      </p:pic>
    </p:spTree>
    <p:extLst>
      <p:ext uri="{BB962C8B-B14F-4D97-AF65-F5344CB8AC3E}">
        <p14:creationId xmlns:p14="http://schemas.microsoft.com/office/powerpoint/2010/main" val="25937594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308324"/>
          </a:xfrm>
          <a:prstGeom prst="rect">
            <a:avLst/>
          </a:prstGeom>
        </p:spPr>
        <p:txBody>
          <a:bodyPr wrap="square">
            <a:spAutoFit/>
          </a:bodyPr>
          <a:lstStyle/>
          <a:p>
            <a:r>
              <a:rPr lang="en-US" dirty="0"/>
              <a:t>Excitation </a:t>
            </a:r>
            <a:r>
              <a:rPr lang="en-US" dirty="0" smtClean="0"/>
              <a:t>function: the </a:t>
            </a:r>
            <a:r>
              <a:rPr lang="en-US" dirty="0"/>
              <a:t>yield of a radionuclide or reaction channel as a function of the bombarding projectile </a:t>
            </a:r>
            <a:r>
              <a:rPr lang="en-US" dirty="0" smtClean="0"/>
              <a:t>energy.</a:t>
            </a:r>
          </a:p>
          <a:p>
            <a:r>
              <a:rPr lang="en-US" altLang="zh-CN" dirty="0" smtClean="0"/>
              <a:t>ρ(</a:t>
            </a:r>
            <a:r>
              <a:rPr lang="en-US" altLang="zh-CN" dirty="0" err="1" smtClean="0"/>
              <a:t>CdS</a:t>
            </a:r>
            <a:r>
              <a:rPr lang="en-US" altLang="zh-CN" dirty="0"/>
              <a:t>)</a:t>
            </a:r>
            <a:r>
              <a:rPr lang="en-US" altLang="zh-CN" dirty="0" smtClean="0"/>
              <a:t>=</a:t>
            </a:r>
            <a:r>
              <a:rPr lang="en-US" dirty="0" smtClean="0"/>
              <a:t>4.82</a:t>
            </a:r>
            <a:r>
              <a:rPr lang="en-US" dirty="0"/>
              <a:t> </a:t>
            </a:r>
            <a:r>
              <a:rPr lang="en-US" dirty="0" smtClean="0"/>
              <a:t>g/cm³</a:t>
            </a:r>
          </a:p>
          <a:p>
            <a:r>
              <a:rPr lang="en-US" dirty="0" err="1">
                <a:latin typeface="Times New Roman" panose="02020603050405020304" pitchFamily="18" charset="0"/>
                <a:cs typeface="Times New Roman" panose="02020603050405020304" pitchFamily="18" charset="0"/>
              </a:rPr>
              <a:t>CdS</a:t>
            </a:r>
            <a:r>
              <a:rPr lang="en-US" dirty="0">
                <a:latin typeface="Times New Roman" panose="02020603050405020304" pitchFamily="18" charset="0"/>
                <a:cs typeface="Times New Roman" panose="02020603050405020304" pitchFamily="18" charset="0"/>
              </a:rPr>
              <a:t> 97(29)</a:t>
            </a:r>
            <a:r>
              <a:rPr lang="el-GR" dirty="0">
                <a:latin typeface="Times New Roman" panose="02020603050405020304" pitchFamily="18" charset="0"/>
                <a:cs typeface="Times New Roman" panose="02020603050405020304" pitchFamily="18" charset="0"/>
              </a:rPr>
              <a:t> μ</a:t>
            </a:r>
            <a:r>
              <a:rPr lang="en-US" dirty="0" smtClean="0">
                <a:latin typeface="Times New Roman" panose="02020603050405020304" pitchFamily="18" charset="0"/>
                <a:cs typeface="Times New Roman" panose="02020603050405020304" pitchFamily="18" charset="0"/>
              </a:rPr>
              <a:t>g/cm</a:t>
            </a:r>
            <a:r>
              <a:rPr lang="en-US" baseline="30000" dirty="0" smtClean="0">
                <a:latin typeface="Times New Roman" panose="02020603050405020304" pitchFamily="18" charset="0"/>
                <a:cs typeface="Times New Roman" panose="02020603050405020304" pitchFamily="18" charset="0"/>
              </a:rPr>
              <a:t>2</a:t>
            </a:r>
            <a:endParaRPr lang="en-US" dirty="0" smtClean="0"/>
          </a:p>
          <a:p>
            <a:r>
              <a:rPr lang="en-US" dirty="0"/>
              <a:t>measured areal density yielded </a:t>
            </a:r>
            <a:r>
              <a:rPr lang="en-US" dirty="0" smtClean="0"/>
              <a:t>total </a:t>
            </a:r>
            <a:r>
              <a:rPr lang="en-US" baseline="30000" dirty="0" smtClean="0"/>
              <a:t>32</a:t>
            </a:r>
            <a:r>
              <a:rPr lang="en-US" dirty="0" smtClean="0"/>
              <a:t>S </a:t>
            </a:r>
            <a:r>
              <a:rPr lang="en-US" dirty="0"/>
              <a:t>= 1.96 (±0.08</a:t>
            </a:r>
            <a:r>
              <a:rPr lang="en-US" dirty="0" smtClean="0"/>
              <a:t>)</a:t>
            </a:r>
            <a:r>
              <a:rPr lang="en-US" altLang="zh-CN" dirty="0" smtClean="0"/>
              <a:t>×</a:t>
            </a:r>
            <a:r>
              <a:rPr lang="en-US" dirty="0" smtClean="0"/>
              <a:t>10</a:t>
            </a:r>
            <a:r>
              <a:rPr lang="en-US" baseline="30000" dirty="0" smtClean="0"/>
              <a:t>17</a:t>
            </a:r>
            <a:r>
              <a:rPr lang="en-US" dirty="0" smtClean="0"/>
              <a:t> </a:t>
            </a:r>
            <a:r>
              <a:rPr lang="en-US" dirty="0"/>
              <a:t>at./cm</a:t>
            </a:r>
            <a:r>
              <a:rPr lang="en-US" baseline="30000" dirty="0"/>
              <a:t>2</a:t>
            </a:r>
            <a:r>
              <a:rPr lang="en-US" dirty="0"/>
              <a:t>, which is equivalent to 10.4 </a:t>
            </a:r>
            <a:r>
              <a:rPr lang="en-US" altLang="zh-CN" dirty="0" err="1"/>
              <a:t>μ</a:t>
            </a:r>
            <a:r>
              <a:rPr lang="en-US" dirty="0" err="1" smtClean="0"/>
              <a:t>g</a:t>
            </a:r>
            <a:r>
              <a:rPr lang="en-US" dirty="0" smtClean="0"/>
              <a:t>/cm</a:t>
            </a:r>
            <a:r>
              <a:rPr lang="en-US" baseline="30000" dirty="0" smtClean="0"/>
              <a:t>2</a:t>
            </a:r>
            <a:r>
              <a:rPr lang="en-US" dirty="0" smtClean="0"/>
              <a:t>.</a:t>
            </a:r>
          </a:p>
          <a:p>
            <a:r>
              <a:rPr lang="en-US" altLang="zh-CN" dirty="0" smtClean="0"/>
              <a:t>Moss</a:t>
            </a:r>
            <a:r>
              <a:rPr lang="zh-CN" altLang="en-US" dirty="0" smtClean="0"/>
              <a:t>的角分布定</a:t>
            </a:r>
            <a:r>
              <a:rPr lang="en-US" altLang="zh-CN" dirty="0" err="1" smtClean="0"/>
              <a:t>dΩ</a:t>
            </a:r>
            <a:r>
              <a:rPr lang="zh-CN" altLang="en-US" dirty="0" smtClean="0"/>
              <a:t>，靶室出射口，靶厚度</a:t>
            </a:r>
            <a:endParaRPr lang="en-US" altLang="zh-CN" dirty="0" smtClean="0"/>
          </a:p>
          <a:p>
            <a:r>
              <a:rPr lang="zh-CN" altLang="en-US" dirty="0" smtClean="0"/>
              <a:t>去</a:t>
            </a:r>
            <a:r>
              <a:rPr lang="en-US" altLang="zh-CN" dirty="0" smtClean="0"/>
              <a:t>Munich</a:t>
            </a:r>
            <a:r>
              <a:rPr lang="zh-CN" altLang="en-US" dirty="0" smtClean="0"/>
              <a:t>找</a:t>
            </a:r>
            <a:r>
              <a:rPr lang="en-US" dirty="0" smtClean="0"/>
              <a:t>28</a:t>
            </a:r>
            <a:r>
              <a:rPr lang="en-US" altLang="zh-CN" dirty="0" smtClean="0"/>
              <a:t>Si</a:t>
            </a:r>
            <a:r>
              <a:rPr lang="zh-CN" altLang="en-US" dirty="0" smtClean="0"/>
              <a:t>薄靶，最好也是注入靶</a:t>
            </a:r>
            <a:endParaRPr lang="en-US" altLang="zh-CN" dirty="0" smtClean="0"/>
          </a:p>
        </p:txBody>
      </p:sp>
      <p:pic>
        <p:nvPicPr>
          <p:cNvPr id="3" name="图片 2"/>
          <p:cNvPicPr>
            <a:picLocks noChangeAspect="1"/>
          </p:cNvPicPr>
          <p:nvPr/>
        </p:nvPicPr>
        <p:blipFill>
          <a:blip r:embed="rId2"/>
          <a:stretch>
            <a:fillRect/>
          </a:stretch>
        </p:blipFill>
        <p:spPr>
          <a:xfrm>
            <a:off x="0" y="2308324"/>
            <a:ext cx="4886325" cy="514350"/>
          </a:xfrm>
          <a:prstGeom prst="rect">
            <a:avLst/>
          </a:prstGeom>
        </p:spPr>
      </p:pic>
      <p:pic>
        <p:nvPicPr>
          <p:cNvPr id="4" name="图片 3"/>
          <p:cNvPicPr>
            <a:picLocks noChangeAspect="1"/>
          </p:cNvPicPr>
          <p:nvPr/>
        </p:nvPicPr>
        <p:blipFill>
          <a:blip r:embed="rId3"/>
          <a:stretch>
            <a:fillRect/>
          </a:stretch>
        </p:blipFill>
        <p:spPr>
          <a:xfrm>
            <a:off x="0" y="2822674"/>
            <a:ext cx="5314950" cy="1047750"/>
          </a:xfrm>
          <a:prstGeom prst="rect">
            <a:avLst/>
          </a:prstGeom>
        </p:spPr>
      </p:pic>
    </p:spTree>
    <p:extLst>
      <p:ext uri="{BB962C8B-B14F-4D97-AF65-F5344CB8AC3E}">
        <p14:creationId xmlns:p14="http://schemas.microsoft.com/office/powerpoint/2010/main" val="22734680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353791562"/>
              </p:ext>
            </p:extLst>
          </p:nvPr>
        </p:nvGraphicFramePr>
        <p:xfrm>
          <a:off x="0" y="0"/>
          <a:ext cx="9144000" cy="5115560"/>
        </p:xfrm>
        <a:graphic>
          <a:graphicData uri="http://schemas.openxmlformats.org/drawingml/2006/table">
            <a:tbl>
              <a:tblPr firstRow="1" bandRow="1">
                <a:tableStyleId>{5C22544A-7EE6-4342-B048-85BDC9FD1C3A}</a:tableStyleId>
              </a:tblPr>
              <a:tblGrid>
                <a:gridCol w="2322095"/>
                <a:gridCol w="3403750"/>
                <a:gridCol w="3418155"/>
              </a:tblGrid>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altLang="zh-CN" sz="1400" i="1" dirty="0" smtClean="0">
                          <a:latin typeface="Times New Roman" panose="02020603050405020304" pitchFamily="18" charset="0"/>
                          <a:cs typeface="Times New Roman" panose="02020603050405020304" pitchFamily="18" charset="0"/>
                        </a:rPr>
                        <a:t>α</a:t>
                      </a:r>
                      <a:r>
                        <a:rPr lang="en-US" sz="140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31</a:t>
                      </a:r>
                      <a:r>
                        <a:rPr lang="en-US" sz="1400" dirty="0" smtClean="0">
                          <a:latin typeface="Times New Roman" panose="02020603050405020304" pitchFamily="18" charset="0"/>
                          <a:cs typeface="Times New Roman" panose="02020603050405020304" pitchFamily="18" charset="0"/>
                        </a:rPr>
                        <a:t>S Calvin </a:t>
                      </a:r>
                      <a:r>
                        <a:rPr lang="en-US" altLang="zh-CN" sz="1400" dirty="0" smtClean="0">
                          <a:latin typeface="Times New Roman" panose="02020603050405020304" pitchFamily="18" charset="0"/>
                          <a:cs typeface="Times New Roman" panose="02020603050405020304" pitchFamily="18" charset="0"/>
                        </a:rPr>
                        <a:t>Moss</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a:t>
                      </a: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r>
                        <a:rPr lang="en-US" altLang="zh-CN" sz="1400" i="1" dirty="0" smtClean="0">
                          <a:latin typeface="Times New Roman" panose="02020603050405020304" pitchFamily="18" charset="0"/>
                          <a:cs typeface="Times New Roman" panose="02020603050405020304" pitchFamily="18" charset="0"/>
                        </a:rPr>
                        <a:t>α</a:t>
                      </a:r>
                      <a:r>
                        <a:rPr lang="en-US" sz="1400" dirty="0" smtClean="0">
                          <a:latin typeface="Times New Roman" panose="02020603050405020304" pitchFamily="18" charset="0"/>
                          <a:cs typeface="Times New Roman" panose="02020603050405020304" pitchFamily="18" charset="0"/>
                        </a:rPr>
                        <a:t>)</a:t>
                      </a:r>
                      <a:r>
                        <a:rPr lang="en-US" sz="1400" baseline="30000" dirty="0" smtClean="0">
                          <a:latin typeface="Times New Roman" panose="02020603050405020304" pitchFamily="18" charset="0"/>
                          <a:cs typeface="Times New Roman" panose="02020603050405020304" pitchFamily="18" charset="0"/>
                        </a:rPr>
                        <a:t>31</a:t>
                      </a:r>
                      <a:r>
                        <a:rPr lang="en-US" sz="1400" dirty="0" smtClean="0">
                          <a:latin typeface="Times New Roman" panose="02020603050405020304" pitchFamily="18" charset="0"/>
                          <a:cs typeface="Times New Roman" panose="02020603050405020304" pitchFamily="18" charset="0"/>
                        </a:rPr>
                        <a:t>S</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sz="1400" dirty="0" smtClean="0">
                          <a:latin typeface="Times New Roman" panose="02020603050405020304" pitchFamily="18" charset="0"/>
                          <a:cs typeface="Times New Roman" panose="02020603050405020304" pitchFamily="18" charset="0"/>
                        </a:rPr>
                        <a:t>Accelerator</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ONR-CIT tandem</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smtClean="0">
                          <a:latin typeface="Times New Roman" panose="02020603050405020304" pitchFamily="18" charset="0"/>
                          <a:cs typeface="Times New Roman" panose="02020603050405020304" pitchFamily="18" charset="0"/>
                        </a:rPr>
                        <a:t>14-MV tandem</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Spectrometer</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Double-</a:t>
                      </a:r>
                      <a:r>
                        <a:rPr lang="en-US" sz="1400" dirty="0" err="1" smtClean="0">
                          <a:latin typeface="Times New Roman" panose="02020603050405020304" pitchFamily="18" charset="0"/>
                          <a:cs typeface="Times New Roman" panose="02020603050405020304" pitchFamily="18" charset="0"/>
                        </a:rPr>
                        <a:t>focussing</a:t>
                      </a:r>
                      <a:r>
                        <a:rPr lang="en-US" sz="1400" dirty="0" smtClean="0">
                          <a:latin typeface="Times New Roman" panose="02020603050405020304" pitchFamily="18" charset="0"/>
                          <a:cs typeface="Times New Roman" panose="02020603050405020304" pitchFamily="18" charset="0"/>
                        </a:rPr>
                        <a:t> magnetic spectrometer</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Q3D magnetic spectrograph</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30000" dirty="0" smtClean="0">
                          <a:latin typeface="Times New Roman" panose="02020603050405020304" pitchFamily="18" charset="0"/>
                          <a:cs typeface="Times New Roman" panose="02020603050405020304" pitchFamily="18" charset="0"/>
                        </a:rPr>
                        <a:t>3</a:t>
                      </a:r>
                      <a:r>
                        <a:rPr lang="en-US" sz="1400" dirty="0" smtClean="0">
                          <a:latin typeface="Times New Roman" panose="02020603050405020304" pitchFamily="18" charset="0"/>
                          <a:cs typeface="Times New Roman" panose="02020603050405020304" pitchFamily="18" charset="0"/>
                        </a:rPr>
                        <a:t>He</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energy (MeV)</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12 MeV</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12 MeV</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baseline="0" dirty="0" smtClean="0">
                          <a:latin typeface="Times New Roman" panose="02020603050405020304" pitchFamily="18" charset="0"/>
                          <a:cs typeface="Times New Roman" panose="02020603050405020304" pitchFamily="18" charset="0"/>
                        </a:rPr>
                        <a:t>Beam intensity</a:t>
                      </a:r>
                      <a:endParaRPr lang="en-US" sz="1400" baseline="0" dirty="0">
                        <a:latin typeface="Times New Roman" panose="02020603050405020304" pitchFamily="18" charset="0"/>
                        <a:cs typeface="Times New Roman" panose="02020603050405020304" pitchFamily="18" charset="0"/>
                      </a:endParaRPr>
                    </a:p>
                  </a:txBody>
                  <a:tcPr/>
                </a:tc>
                <a:tc>
                  <a:txBody>
                    <a:bodyPr/>
                    <a:lstStyle/>
                    <a:p>
                      <a:pPr algn="ctr"/>
                      <a:r>
                        <a:rPr lang="zh-CN" altLang="en-US" sz="1400" baseline="0" dirty="0" smtClean="0">
                          <a:latin typeface="Times New Roman" panose="02020603050405020304" pitchFamily="18" charset="0"/>
                          <a:cs typeface="Times New Roman" panose="02020603050405020304" pitchFamily="18" charset="0"/>
                        </a:rPr>
                        <a:t>≤</a:t>
                      </a:r>
                      <a:r>
                        <a:rPr lang="en-US" sz="1400" baseline="0" dirty="0" smtClean="0">
                          <a:latin typeface="Times New Roman" panose="02020603050405020304" pitchFamily="18" charset="0"/>
                          <a:cs typeface="Times New Roman" panose="02020603050405020304" pitchFamily="18" charset="0"/>
                        </a:rPr>
                        <a:t>0.3 </a:t>
                      </a:r>
                      <a:r>
                        <a:rPr lang="en-US" altLang="zh-CN" sz="1400" baseline="0" dirty="0" smtClean="0">
                          <a:latin typeface="Times New Roman" panose="02020603050405020304" pitchFamily="18" charset="0"/>
                          <a:cs typeface="Times New Roman" panose="02020603050405020304" pitchFamily="18" charset="0"/>
                        </a:rPr>
                        <a:t>μA</a:t>
                      </a:r>
                      <a:endParaRPr lang="en-US" sz="1400" baseline="0" dirty="0" smtClean="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200 </a:t>
                      </a:r>
                      <a:r>
                        <a:rPr lang="en-US" altLang="zh-CN" sz="1400" baseline="0" dirty="0" smtClean="0">
                          <a:latin typeface="Times New Roman" panose="02020603050405020304" pitchFamily="18" charset="0"/>
                          <a:cs typeface="Times New Roman" panose="02020603050405020304" pitchFamily="18" charset="0"/>
                        </a:rPr>
                        <a:t>pnA</a:t>
                      </a:r>
                      <a:endParaRPr lang="en-US" sz="1400" baseline="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Beam current</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Faraday cup</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Faraday cup</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Angular</a:t>
                      </a:r>
                      <a:r>
                        <a:rPr lang="en-US" sz="1400" baseline="0" dirty="0" smtClean="0">
                          <a:latin typeface="Times New Roman" panose="02020603050405020304" pitchFamily="18" charset="0"/>
                          <a:cs typeface="Times New Roman" panose="02020603050405020304" pitchFamily="18" charset="0"/>
                        </a:rPr>
                        <a:t> acceptance </a:t>
                      </a:r>
                      <a:r>
                        <a:rPr lang="en-US" altLang="zh-CN" sz="1400" baseline="0" dirty="0" smtClean="0">
                          <a:latin typeface="Times New Roman" panose="02020603050405020304" pitchFamily="18" charset="0"/>
                          <a:cs typeface="Times New Roman" panose="02020603050405020304" pitchFamily="18" charset="0"/>
                        </a:rPr>
                        <a:t>θ</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7.4</a:t>
                      </a:r>
                      <a:r>
                        <a:rPr lang="en-US" altLang="zh-CN" sz="1400" baseline="0" dirty="0" smtClean="0">
                          <a:latin typeface="Times New Roman" panose="02020603050405020304" pitchFamily="18" charset="0"/>
                          <a:cs typeface="Times New Roman" panose="02020603050405020304" pitchFamily="18" charset="0"/>
                        </a:rPr>
                        <a:t>°</a:t>
                      </a:r>
                      <a:endParaRPr lang="en-US" sz="1400" baseline="0" dirty="0" smtClean="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6.5</a:t>
                      </a:r>
                      <a:r>
                        <a:rPr lang="en-US" altLang="zh-CN" sz="1400" dirty="0" smtClean="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Solid angle</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baseline="0" dirty="0" smtClean="0">
                          <a:latin typeface="Times New Roman" panose="02020603050405020304" pitchFamily="18" charset="0"/>
                          <a:cs typeface="Times New Roman" panose="02020603050405020304" pitchFamily="18" charset="0"/>
                        </a:rPr>
                        <a:t>0.64</a:t>
                      </a:r>
                      <a:r>
                        <a:rPr lang="en-US" altLang="zh-CN" sz="1400" baseline="0" dirty="0" smtClean="0">
                          <a:latin typeface="Times New Roman" panose="02020603050405020304" pitchFamily="18" charset="0"/>
                          <a:cs typeface="Times New Roman" panose="02020603050405020304" pitchFamily="18" charset="0"/>
                        </a:rPr>
                        <a:t>°, 7.4°</a:t>
                      </a:r>
                      <a:endParaRPr lang="en-US" sz="1400" baseline="0" dirty="0" smtClean="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13 </a:t>
                      </a:r>
                      <a:r>
                        <a:rPr lang="en-US" altLang="zh-CN" sz="1400" dirty="0" err="1" smtClean="0">
                          <a:latin typeface="Times New Roman" panose="02020603050405020304" pitchFamily="18" charset="0"/>
                          <a:cs typeface="Times New Roman" panose="02020603050405020304" pitchFamily="18" charset="0"/>
                        </a:rPr>
                        <a:t>msr</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Target</a:t>
                      </a:r>
                      <a:endParaRPr 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Depleted in </a:t>
                      </a:r>
                      <a:r>
                        <a:rPr lang="en-US" sz="1400" baseline="30000" dirty="0" smtClean="0">
                          <a:latin typeface="Times New Roman" panose="02020603050405020304" pitchFamily="18" charset="0"/>
                          <a:cs typeface="Times New Roman" panose="02020603050405020304" pitchFamily="18" charset="0"/>
                        </a:rPr>
                        <a:t>34</a:t>
                      </a:r>
                      <a:r>
                        <a:rPr lang="en-US" sz="1400" dirty="0" smtClean="0">
                          <a:latin typeface="Times New Roman" panose="02020603050405020304" pitchFamily="18" charset="0"/>
                          <a:cs typeface="Times New Roman" panose="02020603050405020304" pitchFamily="18" charset="0"/>
                        </a:rPr>
                        <a:t>S </a:t>
                      </a:r>
                      <a:r>
                        <a:rPr lang="en-US" sz="1400" dirty="0" err="1" smtClean="0">
                          <a:latin typeface="Times New Roman" panose="02020603050405020304" pitchFamily="18" charset="0"/>
                          <a:cs typeface="Times New Roman" panose="02020603050405020304" pitchFamily="18" charset="0"/>
                        </a:rPr>
                        <a:t>CdS</a:t>
                      </a:r>
                      <a:r>
                        <a:rPr lang="en-US" sz="1400" dirty="0" smtClean="0">
                          <a:latin typeface="Times New Roman" panose="02020603050405020304" pitchFamily="18" charset="0"/>
                          <a:cs typeface="Times New Roman" panose="02020603050405020304" pitchFamily="18" charset="0"/>
                        </a:rPr>
                        <a:t> 97(29)</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on Au</a:t>
                      </a:r>
                      <a:r>
                        <a:rPr lang="en-US" sz="1400" dirty="0" smtClean="0">
                          <a:latin typeface="Times New Roman" panose="02020603050405020304" pitchFamily="18" charset="0"/>
                          <a:cs typeface="Times New Roman" panose="02020603050405020304" pitchFamily="18" charset="0"/>
                        </a:rPr>
                        <a:t> substrate 289(87)</a:t>
                      </a:r>
                      <a:r>
                        <a:rPr lang="el-GR" sz="1400" dirty="0" smtClean="0">
                          <a:latin typeface="Times New Roman" panose="02020603050405020304" pitchFamily="18" charset="0"/>
                          <a:cs typeface="Times New Roman" panose="02020603050405020304" pitchFamily="18" charset="0"/>
                        </a:rPr>
                        <a:t> 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anose="02020603050405020304" pitchFamily="18" charset="0"/>
                          <a:cs typeface="Times New Roman" panose="02020603050405020304" pitchFamily="18" charset="0"/>
                        </a:rPr>
                        <a:t>10.4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sz="1400" baseline="30000" dirty="0" smtClean="0">
                          <a:latin typeface="Times New Roman" panose="02020603050405020304" pitchFamily="18" charset="0"/>
                          <a:cs typeface="Times New Roman" panose="02020603050405020304" pitchFamily="18" charset="0"/>
                        </a:rPr>
                        <a:t>32</a:t>
                      </a:r>
                      <a:r>
                        <a:rPr lang="en-US" sz="1400" dirty="0" smtClean="0">
                          <a:latin typeface="Times New Roman" panose="02020603050405020304" pitchFamily="18" charset="0"/>
                          <a:cs typeface="Times New Roman" panose="02020603050405020304" pitchFamily="18" charset="0"/>
                        </a:rPr>
                        <a:t>S implanted into 40 </a:t>
                      </a:r>
                      <a:r>
                        <a:rPr lang="el-GR" sz="1400" dirty="0" smtClean="0">
                          <a:latin typeface="Times New Roman" panose="02020603050405020304" pitchFamily="18" charset="0"/>
                          <a:cs typeface="Times New Roman" panose="02020603050405020304" pitchFamily="18" charset="0"/>
                        </a:rPr>
                        <a:t>μ</a:t>
                      </a:r>
                      <a:r>
                        <a:rPr lang="en-US" sz="1400" dirty="0" smtClean="0">
                          <a:latin typeface="Times New Roman" panose="02020603050405020304" pitchFamily="18" charset="0"/>
                          <a:cs typeface="Times New Roman" panose="02020603050405020304" pitchFamily="18" charset="0"/>
                        </a:rPr>
                        <a:t>g/cm</a:t>
                      </a:r>
                      <a:r>
                        <a:rPr lang="en-US" sz="1400" baseline="30000" dirty="0" smtClean="0">
                          <a:latin typeface="Times New Roman" panose="02020603050405020304" pitchFamily="18" charset="0"/>
                          <a:cs typeface="Times New Roman" panose="02020603050405020304" pitchFamily="18" charset="0"/>
                        </a:rPr>
                        <a:t>2</a:t>
                      </a:r>
                      <a:r>
                        <a:rPr lang="en-US" sz="1400" baseline="0" dirty="0" smtClean="0">
                          <a:latin typeface="Times New Roman" panose="02020603050405020304" pitchFamily="18" charset="0"/>
                          <a:cs typeface="Times New Roman" panose="02020603050405020304" pitchFamily="18" charset="0"/>
                        </a:rPr>
                        <a:t> </a:t>
                      </a:r>
                      <a:r>
                        <a:rPr lang="en-US" sz="1400" baseline="30000" dirty="0" smtClean="0">
                          <a:latin typeface="Times New Roman" panose="02020603050405020304" pitchFamily="18" charset="0"/>
                          <a:cs typeface="Times New Roman" panose="02020603050405020304" pitchFamily="18" charset="0"/>
                        </a:rPr>
                        <a:t>12</a:t>
                      </a:r>
                      <a:r>
                        <a:rPr lang="en-US" sz="1400" dirty="0" smtClean="0">
                          <a:latin typeface="Times New Roman" panose="02020603050405020304" pitchFamily="18" charset="0"/>
                          <a:cs typeface="Times New Roman" panose="02020603050405020304" pitchFamily="18" charset="0"/>
                        </a:rPr>
                        <a:t>C foil </a:t>
                      </a:r>
                      <a:r>
                        <a:rPr lang="en-US" sz="1400" baseline="0" dirty="0" smtClean="0">
                          <a:latin typeface="Times New Roman" panose="02020603050405020304" pitchFamily="18" charset="0"/>
                          <a:cs typeface="Times New Roman" panose="02020603050405020304" pitchFamily="18" charset="0"/>
                        </a:rPr>
                        <a:t>t</a:t>
                      </a:r>
                      <a:r>
                        <a:rPr lang="en-US" sz="1400" dirty="0" smtClean="0">
                          <a:latin typeface="Times New Roman" panose="02020603050405020304" pitchFamily="18" charset="0"/>
                          <a:cs typeface="Times New Roman" panose="02020603050405020304" pitchFamily="18" charset="0"/>
                        </a:rPr>
                        <a:t>arget</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endParaRPr lang="en-US" sz="1400" baseline="-25000" dirty="0">
                        <a:latin typeface="Times New Roman" panose="02020603050405020304" pitchFamily="18" charset="0"/>
                        <a:cs typeface="Times New Roman" panose="02020603050405020304" pitchFamily="18" charset="0"/>
                      </a:endParaRPr>
                    </a:p>
                  </a:txBody>
                  <a:tcPr/>
                </a:tc>
                <a:tc>
                  <a:txBody>
                    <a:bodyPr/>
                    <a:lstStyle/>
                    <a:p>
                      <a:pPr algn="ctr"/>
                      <a:endParaRPr lang="en-US" sz="1400" baseline="-25000" dirty="0">
                        <a:latin typeface="Times New Roman" panose="02020603050405020304" pitchFamily="18" charset="0"/>
                        <a:cs typeface="Times New Roman" panose="02020603050405020304" pitchFamily="18" charset="0"/>
                      </a:endParaRPr>
                    </a:p>
                  </a:txBody>
                  <a:tcPr/>
                </a:tc>
              </a:tr>
              <a:tr h="370840">
                <a:tc>
                  <a:txBody>
                    <a:bodyPr/>
                    <a:lstStyle/>
                    <a:p>
                      <a:pPr algn="ctr"/>
                      <a:r>
                        <a:rPr lang="en-US" sz="1400" dirty="0" smtClean="0">
                          <a:latin typeface="Times New Roman" panose="02020603050405020304" pitchFamily="18" charset="0"/>
                          <a:cs typeface="Times New Roman" panose="02020603050405020304" pitchFamily="18" charset="0"/>
                        </a:rPr>
                        <a:t>Focal plane</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16 Au-Si surface detector array</a:t>
                      </a:r>
                      <a:endParaRPr lang="en-US" sz="1400" dirty="0">
                        <a:latin typeface="Times New Roman" panose="02020603050405020304" pitchFamily="18" charset="0"/>
                        <a:cs typeface="Times New Roman" panose="02020603050405020304" pitchFamily="18" charset="0"/>
                      </a:endParaRPr>
                    </a:p>
                  </a:txBody>
                  <a:tcPr/>
                </a:tc>
                <a:tc>
                  <a:txBody>
                    <a:bodyPr/>
                    <a:lstStyle/>
                    <a:p>
                      <a:pPr algn="ctr"/>
                      <a:r>
                        <a:rPr lang="en-US" sz="1400" dirty="0" smtClean="0">
                          <a:latin typeface="Times New Roman" panose="02020603050405020304" pitchFamily="18" charset="0"/>
                          <a:cs typeface="Times New Roman" panose="02020603050405020304" pitchFamily="18" charset="0"/>
                        </a:rPr>
                        <a:t>a gas proportional counter backed by a scintillator.</a:t>
                      </a:r>
                      <a:endParaRPr lang="en-US" sz="1400" dirty="0">
                        <a:latin typeface="Times New Roman" panose="02020603050405020304" pitchFamily="18" charset="0"/>
                        <a:cs typeface="Times New Roman" panose="02020603050405020304" pitchFamily="18" charset="0"/>
                      </a:endParaRPr>
                    </a:p>
                  </a:txBody>
                  <a:tcPr/>
                </a:tc>
              </a:tr>
              <a:tr h="370840">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31638737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 y="2"/>
            <a:ext cx="3448848" cy="6524623"/>
          </a:xfrm>
          <a:prstGeom prst="rect">
            <a:avLst/>
          </a:prstGeom>
        </p:spPr>
      </p:pic>
      <p:pic>
        <p:nvPicPr>
          <p:cNvPr id="6" name="图片 5"/>
          <p:cNvPicPr>
            <a:picLocks noChangeAspect="1"/>
          </p:cNvPicPr>
          <p:nvPr/>
        </p:nvPicPr>
        <p:blipFill>
          <a:blip r:embed="rId3"/>
          <a:stretch>
            <a:fillRect/>
          </a:stretch>
        </p:blipFill>
        <p:spPr>
          <a:xfrm>
            <a:off x="1" y="6524625"/>
            <a:ext cx="4848225" cy="333375"/>
          </a:xfrm>
          <a:prstGeom prst="rect">
            <a:avLst/>
          </a:prstGeom>
        </p:spPr>
      </p:pic>
      <p:pic>
        <p:nvPicPr>
          <p:cNvPr id="7" name="图片 6"/>
          <p:cNvPicPr>
            <a:picLocks noChangeAspect="1"/>
          </p:cNvPicPr>
          <p:nvPr/>
        </p:nvPicPr>
        <p:blipFill>
          <a:blip r:embed="rId4"/>
          <a:stretch>
            <a:fillRect/>
          </a:stretch>
        </p:blipFill>
        <p:spPr>
          <a:xfrm>
            <a:off x="4818417" y="767148"/>
            <a:ext cx="4325583" cy="6090852"/>
          </a:xfrm>
          <a:prstGeom prst="rect">
            <a:avLst/>
          </a:prstGeom>
        </p:spPr>
      </p:pic>
      <p:sp>
        <p:nvSpPr>
          <p:cNvPr id="4" name="文本框 3"/>
          <p:cNvSpPr txBox="1"/>
          <p:nvPr/>
        </p:nvSpPr>
        <p:spPr>
          <a:xfrm>
            <a:off x="3262778" y="2"/>
            <a:ext cx="5004487" cy="923330"/>
          </a:xfrm>
          <a:prstGeom prst="rect">
            <a:avLst/>
          </a:prstGeom>
          <a:noFill/>
        </p:spPr>
        <p:txBody>
          <a:bodyPr wrap="square" rtlCol="0">
            <a:spAutoFit/>
          </a:bodyPr>
          <a:lstStyle/>
          <a:p>
            <a:r>
              <a:rPr lang="en-US" dirty="0" smtClean="0">
                <a:solidFill>
                  <a:schemeClr val="accent5"/>
                </a:solidFill>
              </a:rPr>
              <a:t>J</a:t>
            </a:r>
            <a:r>
              <a:rPr lang="en-US" dirty="0">
                <a:solidFill>
                  <a:schemeClr val="accent5"/>
                </a:solidFill>
              </a:rPr>
              <a:t>. </a:t>
            </a:r>
            <a:r>
              <a:rPr lang="en-US" dirty="0" err="1">
                <a:solidFill>
                  <a:schemeClr val="accent5"/>
                </a:solidFill>
              </a:rPr>
              <a:t>Vernotte</a:t>
            </a:r>
            <a:r>
              <a:rPr lang="en-US" dirty="0">
                <a:solidFill>
                  <a:schemeClr val="accent5"/>
                </a:solidFill>
              </a:rPr>
              <a:t> et al., Nucl. Phys. A 655, 415 (1999). </a:t>
            </a:r>
            <a:r>
              <a:rPr lang="en-US" dirty="0"/>
              <a:t>One-nucleon pickup reactions on 32S Experimental results and shell-model calculations</a:t>
            </a:r>
          </a:p>
        </p:txBody>
      </p:sp>
      <p:sp>
        <p:nvSpPr>
          <p:cNvPr id="8" name="矩形 7"/>
          <p:cNvSpPr/>
          <p:nvPr/>
        </p:nvSpPr>
        <p:spPr>
          <a:xfrm>
            <a:off x="3262778" y="1044147"/>
            <a:ext cx="4572000" cy="646331"/>
          </a:xfrm>
          <a:prstGeom prst="rect">
            <a:avLst/>
          </a:prstGeom>
        </p:spPr>
        <p:txBody>
          <a:bodyPr>
            <a:spAutoFit/>
          </a:bodyPr>
          <a:lstStyle/>
          <a:p>
            <a:r>
              <a:rPr lang="en-US" dirty="0"/>
              <a:t>25-MeV 3He beam</a:t>
            </a:r>
          </a:p>
          <a:p>
            <a:r>
              <a:rPr lang="en-US" dirty="0"/>
              <a:t>32S target</a:t>
            </a:r>
          </a:p>
        </p:txBody>
      </p:sp>
    </p:spTree>
    <p:extLst>
      <p:ext uri="{BB962C8B-B14F-4D97-AF65-F5344CB8AC3E}">
        <p14:creationId xmlns:p14="http://schemas.microsoft.com/office/powerpoint/2010/main" val="40238789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4201296" cy="5715427"/>
          </a:xfrm>
          <a:prstGeom prst="rect">
            <a:avLst/>
          </a:prstGeom>
        </p:spPr>
      </p:pic>
      <p:pic>
        <p:nvPicPr>
          <p:cNvPr id="3" name="图片 2"/>
          <p:cNvPicPr>
            <a:picLocks noChangeAspect="1"/>
          </p:cNvPicPr>
          <p:nvPr/>
        </p:nvPicPr>
        <p:blipFill>
          <a:blip r:embed="rId3"/>
          <a:stretch>
            <a:fillRect/>
          </a:stretch>
        </p:blipFill>
        <p:spPr>
          <a:xfrm>
            <a:off x="1" y="5900341"/>
            <a:ext cx="8048625" cy="247650"/>
          </a:xfrm>
          <a:prstGeom prst="rect">
            <a:avLst/>
          </a:prstGeom>
        </p:spPr>
      </p:pic>
      <p:sp>
        <p:nvSpPr>
          <p:cNvPr id="4" name="文本框 3"/>
          <p:cNvSpPr txBox="1"/>
          <p:nvPr/>
        </p:nvSpPr>
        <p:spPr>
          <a:xfrm>
            <a:off x="4201297" y="1"/>
            <a:ext cx="4942703" cy="1477328"/>
          </a:xfrm>
          <a:prstGeom prst="rect">
            <a:avLst/>
          </a:prstGeom>
          <a:noFill/>
        </p:spPr>
        <p:txBody>
          <a:bodyPr wrap="square" rtlCol="0">
            <a:spAutoFit/>
          </a:bodyPr>
          <a:lstStyle/>
          <a:p>
            <a:r>
              <a:rPr lang="en-US" dirty="0" smtClean="0"/>
              <a:t>33-MeV polarized 3He beam</a:t>
            </a:r>
          </a:p>
          <a:p>
            <a:r>
              <a:rPr lang="en-US" dirty="0" smtClean="0"/>
              <a:t>32S target</a:t>
            </a:r>
          </a:p>
          <a:p>
            <a:r>
              <a:rPr lang="en-US" dirty="0">
                <a:solidFill>
                  <a:schemeClr val="accent5"/>
                </a:solidFill>
              </a:rPr>
              <a:t>J. M. Barnwell et al., Nucl. Phys. A 364, 62 (1981). </a:t>
            </a:r>
            <a:r>
              <a:rPr lang="en-US" dirty="0"/>
              <a:t>The effects of finite range and channel coupling in the 32S(3He,4He)31S reaction</a:t>
            </a:r>
          </a:p>
        </p:txBody>
      </p:sp>
    </p:spTree>
    <p:extLst>
      <p:ext uri="{BB962C8B-B14F-4D97-AF65-F5344CB8AC3E}">
        <p14:creationId xmlns:p14="http://schemas.microsoft.com/office/powerpoint/2010/main" val="5924351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226848" cy="6299700"/>
          </a:xfrm>
          <a:prstGeom prst="rect">
            <a:avLst/>
          </a:prstGeom>
        </p:spPr>
      </p:pic>
      <p:pic>
        <p:nvPicPr>
          <p:cNvPr id="3" name="图片 2"/>
          <p:cNvPicPr>
            <a:picLocks noChangeAspect="1"/>
          </p:cNvPicPr>
          <p:nvPr/>
        </p:nvPicPr>
        <p:blipFill>
          <a:blip r:embed="rId3"/>
          <a:stretch>
            <a:fillRect/>
          </a:stretch>
        </p:blipFill>
        <p:spPr>
          <a:xfrm>
            <a:off x="0" y="6299699"/>
            <a:ext cx="4386650" cy="558301"/>
          </a:xfrm>
          <a:prstGeom prst="rect">
            <a:avLst/>
          </a:prstGeom>
        </p:spPr>
      </p:pic>
      <p:sp>
        <p:nvSpPr>
          <p:cNvPr id="4" name="矩形 3"/>
          <p:cNvSpPr/>
          <p:nvPr/>
        </p:nvSpPr>
        <p:spPr>
          <a:xfrm>
            <a:off x="4226848" y="0"/>
            <a:ext cx="4917152" cy="1477328"/>
          </a:xfrm>
          <a:prstGeom prst="rect">
            <a:avLst/>
          </a:prstGeom>
        </p:spPr>
        <p:txBody>
          <a:bodyPr wrap="square">
            <a:spAutoFit/>
          </a:bodyPr>
          <a:lstStyle/>
          <a:p>
            <a:r>
              <a:rPr lang="en-US" dirty="0" smtClean="0"/>
              <a:t>18-Me</a:t>
            </a:r>
            <a:r>
              <a:rPr lang="en-US" altLang="zh-CN" dirty="0" smtClean="0"/>
              <a:t>V 3He beam</a:t>
            </a:r>
          </a:p>
          <a:p>
            <a:r>
              <a:rPr lang="en-US" dirty="0" smtClean="0"/>
              <a:t>32S target</a:t>
            </a:r>
          </a:p>
          <a:p>
            <a:r>
              <a:rPr lang="en-US" dirty="0" smtClean="0">
                <a:solidFill>
                  <a:schemeClr val="accent5"/>
                </a:solidFill>
              </a:rPr>
              <a:t>T</a:t>
            </a:r>
            <a:r>
              <a:rPr lang="en-US" dirty="0">
                <a:solidFill>
                  <a:schemeClr val="accent5"/>
                </a:solidFill>
              </a:rPr>
              <a:t>. S. Bhatia et al., Phys. Rev. C 5, 111 (1972</a:t>
            </a:r>
            <a:r>
              <a:rPr lang="en-US" dirty="0" smtClean="0">
                <a:solidFill>
                  <a:schemeClr val="accent5"/>
                </a:solidFill>
              </a:rPr>
              <a:t>).</a:t>
            </a:r>
          </a:p>
          <a:p>
            <a:r>
              <a:rPr lang="en-US" dirty="0" smtClean="0"/>
              <a:t>Search </a:t>
            </a:r>
            <a:r>
              <a:rPr lang="en-US" dirty="0"/>
              <a:t>for 1p Neutron Strength in 31S by the Reaction 32S(3He,α)31S</a:t>
            </a:r>
          </a:p>
        </p:txBody>
      </p:sp>
    </p:spTree>
    <p:extLst>
      <p:ext uri="{BB962C8B-B14F-4D97-AF65-F5344CB8AC3E}">
        <p14:creationId xmlns:p14="http://schemas.microsoft.com/office/powerpoint/2010/main" val="33931560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761" y="3778414"/>
            <a:ext cx="1918730" cy="923330"/>
          </a:xfrm>
          <a:prstGeom prst="rect">
            <a:avLst/>
          </a:prstGeom>
          <a:noFill/>
        </p:spPr>
        <p:txBody>
          <a:bodyPr wrap="none" rtlCol="0">
            <a:spAutoFit/>
          </a:bodyPr>
          <a:lstStyle/>
          <a:p>
            <a:r>
              <a:rPr lang="en-US" baseline="30000" dirty="0" smtClean="0"/>
              <a:t>31</a:t>
            </a:r>
            <a:r>
              <a:rPr lang="en-US" dirty="0" smtClean="0"/>
              <a:t>S 5.52 MeV state</a:t>
            </a:r>
          </a:p>
          <a:p>
            <a:r>
              <a:rPr lang="en-US" dirty="0" smtClean="0"/>
              <a:t>16</a:t>
            </a:r>
            <a:r>
              <a:rPr lang="en-US" altLang="zh-CN" dirty="0" smtClean="0"/>
              <a:t>°</a:t>
            </a:r>
          </a:p>
          <a:p>
            <a:r>
              <a:rPr lang="en-US" dirty="0" err="1" smtClean="0"/>
              <a:t>d</a:t>
            </a:r>
            <a:r>
              <a:rPr lang="en-US" altLang="zh-CN" dirty="0" err="1" smtClean="0"/>
              <a:t>σ</a:t>
            </a:r>
            <a:r>
              <a:rPr lang="en-US" altLang="zh-CN" dirty="0" smtClean="0"/>
              <a:t>/</a:t>
            </a:r>
            <a:r>
              <a:rPr lang="en-US" altLang="zh-CN" dirty="0" err="1" smtClean="0"/>
              <a:t>dΩ</a:t>
            </a:r>
            <a:r>
              <a:rPr lang="en-US" altLang="zh-CN" dirty="0" smtClean="0"/>
              <a:t> = </a:t>
            </a:r>
            <a:r>
              <a:rPr lang="en-US" dirty="0" smtClean="0"/>
              <a:t>1.3</a:t>
            </a:r>
            <a:endParaRPr lang="en-US" dirty="0"/>
          </a:p>
        </p:txBody>
      </p:sp>
      <p:pic>
        <p:nvPicPr>
          <p:cNvPr id="5" name="图片 4"/>
          <p:cNvPicPr>
            <a:picLocks noChangeAspect="1"/>
          </p:cNvPicPr>
          <p:nvPr/>
        </p:nvPicPr>
        <p:blipFill>
          <a:blip r:embed="rId2"/>
          <a:stretch>
            <a:fillRect/>
          </a:stretch>
        </p:blipFill>
        <p:spPr>
          <a:xfrm>
            <a:off x="0" y="67917"/>
            <a:ext cx="2911642" cy="3422161"/>
          </a:xfrm>
          <a:prstGeom prst="rect">
            <a:avLst/>
          </a:prstGeom>
        </p:spPr>
      </p:pic>
      <p:pic>
        <p:nvPicPr>
          <p:cNvPr id="6" name="图片 5"/>
          <p:cNvPicPr>
            <a:picLocks noChangeAspect="1"/>
          </p:cNvPicPr>
          <p:nvPr/>
        </p:nvPicPr>
        <p:blipFill>
          <a:blip r:embed="rId3"/>
          <a:stretch>
            <a:fillRect/>
          </a:stretch>
        </p:blipFill>
        <p:spPr>
          <a:xfrm>
            <a:off x="3636169" y="0"/>
            <a:ext cx="1114425" cy="3514725"/>
          </a:xfrm>
          <a:prstGeom prst="rect">
            <a:avLst/>
          </a:prstGeom>
        </p:spPr>
      </p:pic>
      <p:pic>
        <p:nvPicPr>
          <p:cNvPr id="7" name="图片 6"/>
          <p:cNvPicPr>
            <a:picLocks noChangeAspect="1"/>
          </p:cNvPicPr>
          <p:nvPr/>
        </p:nvPicPr>
        <p:blipFill>
          <a:blip r:embed="rId4"/>
          <a:stretch>
            <a:fillRect/>
          </a:stretch>
        </p:blipFill>
        <p:spPr>
          <a:xfrm>
            <a:off x="2911643" y="403978"/>
            <a:ext cx="733425" cy="3086100"/>
          </a:xfrm>
          <a:prstGeom prst="rect">
            <a:avLst/>
          </a:prstGeom>
        </p:spPr>
      </p:pic>
      <p:pic>
        <p:nvPicPr>
          <p:cNvPr id="8" name="图片 7"/>
          <p:cNvPicPr>
            <a:picLocks noChangeAspect="1"/>
          </p:cNvPicPr>
          <p:nvPr/>
        </p:nvPicPr>
        <p:blipFill>
          <a:blip r:embed="rId5"/>
          <a:stretch>
            <a:fillRect/>
          </a:stretch>
        </p:blipFill>
        <p:spPr>
          <a:xfrm>
            <a:off x="0" y="4648200"/>
            <a:ext cx="8585132" cy="2209800"/>
          </a:xfrm>
          <a:prstGeom prst="rect">
            <a:avLst/>
          </a:prstGeom>
        </p:spPr>
      </p:pic>
      <p:pic>
        <p:nvPicPr>
          <p:cNvPr id="2" name="图片 1"/>
          <p:cNvPicPr>
            <a:picLocks noChangeAspect="1"/>
          </p:cNvPicPr>
          <p:nvPr/>
        </p:nvPicPr>
        <p:blipFill>
          <a:blip r:embed="rId6"/>
          <a:stretch>
            <a:fillRect/>
          </a:stretch>
        </p:blipFill>
        <p:spPr>
          <a:xfrm>
            <a:off x="4807368" y="0"/>
            <a:ext cx="4336632" cy="2845302"/>
          </a:xfrm>
          <a:prstGeom prst="rect">
            <a:avLst/>
          </a:prstGeom>
        </p:spPr>
      </p:pic>
    </p:spTree>
    <p:extLst>
      <p:ext uri="{BB962C8B-B14F-4D97-AF65-F5344CB8AC3E}">
        <p14:creationId xmlns:p14="http://schemas.microsoft.com/office/powerpoint/2010/main" val="10492683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2585323"/>
          </a:xfrm>
          <a:prstGeom prst="rect">
            <a:avLst/>
          </a:prstGeom>
        </p:spPr>
        <p:txBody>
          <a:bodyPr wrap="square">
            <a:spAutoFit/>
          </a:bodyPr>
          <a:lstStyle/>
          <a:p>
            <a:r>
              <a:rPr lang="en-US" dirty="0"/>
              <a:t>classical nova </a:t>
            </a:r>
            <a:r>
              <a:rPr lang="en-US" dirty="0" smtClean="0"/>
              <a:t>observables impacted by the </a:t>
            </a:r>
            <a:r>
              <a:rPr lang="en-US" baseline="30000" dirty="0" smtClean="0">
                <a:cs typeface="Times New Roman" panose="02020603050405020304" pitchFamily="18" charset="0"/>
              </a:rPr>
              <a:t>30</a:t>
            </a:r>
            <a:r>
              <a:rPr lang="en-US" dirty="0" smtClean="0">
                <a:cs typeface="Times New Roman" panose="02020603050405020304" pitchFamily="18" charset="0"/>
              </a:rPr>
              <a:t>P(</a:t>
            </a:r>
            <a:r>
              <a:rPr lang="en-US" i="1" dirty="0" smtClean="0">
                <a:cs typeface="Times New Roman" panose="02020603050405020304" pitchFamily="18" charset="0"/>
              </a:rPr>
              <a:t>p</a:t>
            </a:r>
            <a:r>
              <a:rPr lang="en-US" dirty="0" smtClean="0">
                <a:cs typeface="Times New Roman" panose="02020603050405020304" pitchFamily="18" charset="0"/>
              </a:rPr>
              <a:t>,</a:t>
            </a:r>
            <a:r>
              <a:rPr lang="el-GR" i="1" dirty="0" smtClean="0">
                <a:cs typeface="Times New Roman" panose="02020603050405020304" pitchFamily="18" charset="0"/>
              </a:rPr>
              <a:t>γ</a:t>
            </a:r>
            <a:r>
              <a:rPr lang="el-GR" dirty="0" smtClean="0">
                <a:cs typeface="Times New Roman" panose="02020603050405020304" pitchFamily="18" charset="0"/>
              </a:rPr>
              <a:t>)</a:t>
            </a:r>
            <a:r>
              <a:rPr lang="el-GR" baseline="30000" dirty="0" smtClean="0">
                <a:cs typeface="Times New Roman" panose="02020603050405020304" pitchFamily="18" charset="0"/>
              </a:rPr>
              <a:t>31</a:t>
            </a:r>
            <a:r>
              <a:rPr lang="en-US" dirty="0">
                <a:cs typeface="Times New Roman" panose="02020603050405020304" pitchFamily="18" charset="0"/>
              </a:rPr>
              <a:t>S </a:t>
            </a:r>
            <a:r>
              <a:rPr lang="en-US" dirty="0" smtClean="0">
                <a:cs typeface="Times New Roman" panose="02020603050405020304" pitchFamily="18" charset="0"/>
              </a:rPr>
              <a:t>rate.</a:t>
            </a:r>
          </a:p>
          <a:p>
            <a:r>
              <a:rPr lang="en-US" dirty="0" smtClean="0"/>
              <a:t>1) The </a:t>
            </a:r>
            <a:r>
              <a:rPr lang="en-US" baseline="30000" dirty="0">
                <a:cs typeface="Times New Roman" panose="02020603050405020304" pitchFamily="18" charset="0"/>
              </a:rPr>
              <a:t>30</a:t>
            </a:r>
            <a:r>
              <a:rPr lang="en-US" dirty="0">
                <a:cs typeface="Times New Roman" panose="02020603050405020304" pitchFamily="18" charset="0"/>
              </a:rPr>
              <a:t>P(</a:t>
            </a:r>
            <a:r>
              <a:rPr lang="en-US" i="1" dirty="0">
                <a:cs typeface="Times New Roman" panose="02020603050405020304" pitchFamily="18" charset="0"/>
              </a:rPr>
              <a:t>p</a:t>
            </a:r>
            <a:r>
              <a:rPr lang="en-US" dirty="0">
                <a:cs typeface="Times New Roman" panose="02020603050405020304" pitchFamily="18" charset="0"/>
              </a:rPr>
              <a:t>,</a:t>
            </a:r>
            <a:r>
              <a:rPr lang="el-GR" i="1" dirty="0">
                <a:cs typeface="Times New Roman" panose="02020603050405020304" pitchFamily="18" charset="0"/>
              </a:rPr>
              <a:t>γ</a:t>
            </a:r>
            <a:r>
              <a:rPr lang="el-GR" dirty="0">
                <a:cs typeface="Times New Roman" panose="02020603050405020304" pitchFamily="18" charset="0"/>
              </a:rPr>
              <a:t>)</a:t>
            </a:r>
            <a:r>
              <a:rPr lang="el-GR" baseline="30000" dirty="0">
                <a:cs typeface="Times New Roman" panose="02020603050405020304" pitchFamily="18" charset="0"/>
              </a:rPr>
              <a:t>31</a:t>
            </a:r>
            <a:r>
              <a:rPr lang="en-US" dirty="0">
                <a:cs typeface="Times New Roman" panose="02020603050405020304" pitchFamily="18" charset="0"/>
              </a:rPr>
              <a:t>S </a:t>
            </a:r>
            <a:r>
              <a:rPr lang="en-US" dirty="0"/>
              <a:t>reaction </a:t>
            </a:r>
            <a:r>
              <a:rPr lang="en-US" dirty="0" smtClean="0"/>
              <a:t>is </a:t>
            </a:r>
            <a:r>
              <a:rPr lang="en-US" altLang="zh-CN" dirty="0" smtClean="0"/>
              <a:t>a</a:t>
            </a:r>
            <a:r>
              <a:rPr lang="en-US" dirty="0" smtClean="0"/>
              <a:t> </a:t>
            </a:r>
            <a:r>
              <a:rPr lang="en-US" dirty="0"/>
              <a:t>bottleneck to </a:t>
            </a:r>
            <a:r>
              <a:rPr lang="en-US" dirty="0" err="1"/>
              <a:t>nucleosynthetic</a:t>
            </a:r>
            <a:r>
              <a:rPr lang="en-US" dirty="0"/>
              <a:t> flow beyond </a:t>
            </a:r>
            <a:r>
              <a:rPr lang="en-US" i="1" dirty="0"/>
              <a:t>A </a:t>
            </a:r>
            <a:r>
              <a:rPr lang="en-US" dirty="0"/>
              <a:t>= </a:t>
            </a:r>
            <a:r>
              <a:rPr lang="en-US" dirty="0" smtClean="0"/>
              <a:t>30.</a:t>
            </a:r>
            <a:r>
              <a:rPr lang="en-US" dirty="0"/>
              <a:t/>
            </a:r>
            <a:br>
              <a:rPr lang="en-US" dirty="0"/>
            </a:br>
            <a:r>
              <a:rPr lang="en-US" dirty="0" smtClean="0"/>
              <a:t>2) Certain elemental ratios have been proposed as a </a:t>
            </a:r>
            <a:r>
              <a:rPr lang="en-US" dirty="0"/>
              <a:t>way to determine the peak temperature of </a:t>
            </a:r>
            <a:r>
              <a:rPr lang="en-US" dirty="0" smtClean="0"/>
              <a:t>a classical nova. </a:t>
            </a:r>
            <a:r>
              <a:rPr lang="en-US" dirty="0"/>
              <a:t>Uncertainty in the </a:t>
            </a:r>
            <a:r>
              <a:rPr lang="en-US" baseline="30000" dirty="0">
                <a:cs typeface="Times New Roman" panose="02020603050405020304" pitchFamily="18" charset="0"/>
              </a:rPr>
              <a:t>30</a:t>
            </a:r>
            <a:r>
              <a:rPr lang="en-US" dirty="0">
                <a:cs typeface="Times New Roman" panose="02020603050405020304" pitchFamily="18" charset="0"/>
              </a:rPr>
              <a:t>P(</a:t>
            </a:r>
            <a:r>
              <a:rPr lang="en-US" i="1" dirty="0">
                <a:cs typeface="Times New Roman" panose="02020603050405020304" pitchFamily="18" charset="0"/>
              </a:rPr>
              <a:t>p</a:t>
            </a:r>
            <a:r>
              <a:rPr lang="en-US" dirty="0">
                <a:cs typeface="Times New Roman" panose="02020603050405020304" pitchFamily="18" charset="0"/>
              </a:rPr>
              <a:t>,</a:t>
            </a:r>
            <a:r>
              <a:rPr lang="el-GR" i="1" dirty="0">
                <a:cs typeface="Times New Roman" panose="02020603050405020304" pitchFamily="18" charset="0"/>
              </a:rPr>
              <a:t>γ</a:t>
            </a:r>
            <a:r>
              <a:rPr lang="el-GR" dirty="0">
                <a:cs typeface="Times New Roman" panose="02020603050405020304" pitchFamily="18" charset="0"/>
              </a:rPr>
              <a:t>)</a:t>
            </a:r>
            <a:r>
              <a:rPr lang="el-GR" baseline="30000" dirty="0">
                <a:cs typeface="Times New Roman" panose="02020603050405020304" pitchFamily="18" charset="0"/>
              </a:rPr>
              <a:t>31</a:t>
            </a:r>
            <a:r>
              <a:rPr lang="en-US" dirty="0">
                <a:cs typeface="Times New Roman" panose="02020603050405020304" pitchFamily="18" charset="0"/>
              </a:rPr>
              <a:t>S </a:t>
            </a:r>
            <a:r>
              <a:rPr lang="en-US" dirty="0" smtClean="0"/>
              <a:t>rate </a:t>
            </a:r>
            <a:r>
              <a:rPr lang="en-US" dirty="0"/>
              <a:t>contributes the largest uncertainty in all</a:t>
            </a:r>
            <a:br>
              <a:rPr lang="en-US" dirty="0"/>
            </a:br>
            <a:r>
              <a:rPr lang="en-US" dirty="0"/>
              <a:t>of the ratios including S or P.</a:t>
            </a:r>
            <a:br>
              <a:rPr lang="en-US" dirty="0"/>
            </a:br>
            <a:r>
              <a:rPr lang="en-US" dirty="0" smtClean="0"/>
              <a:t>3) Silicon </a:t>
            </a:r>
            <a:r>
              <a:rPr lang="en-US" dirty="0"/>
              <a:t>isotopic ratios have the potential to be used to identify </a:t>
            </a:r>
            <a:r>
              <a:rPr lang="en-US" dirty="0" err="1"/>
              <a:t>presolar</a:t>
            </a:r>
            <a:r>
              <a:rPr lang="en-US" dirty="0"/>
              <a:t> grains from classical </a:t>
            </a:r>
            <a:r>
              <a:rPr lang="en-US" dirty="0" smtClean="0"/>
              <a:t>novae. The </a:t>
            </a:r>
            <a:r>
              <a:rPr lang="en-US" baseline="30000" dirty="0" smtClean="0">
                <a:cs typeface="Times New Roman" panose="02020603050405020304" pitchFamily="18" charset="0"/>
              </a:rPr>
              <a:t>30</a:t>
            </a:r>
            <a:r>
              <a:rPr lang="en-US" dirty="0" smtClean="0">
                <a:cs typeface="Times New Roman" panose="02020603050405020304" pitchFamily="18" charset="0"/>
              </a:rPr>
              <a:t>P(</a:t>
            </a:r>
            <a:r>
              <a:rPr lang="en-US" i="1" dirty="0" smtClean="0">
                <a:cs typeface="Times New Roman" panose="02020603050405020304" pitchFamily="18" charset="0"/>
              </a:rPr>
              <a:t>p</a:t>
            </a:r>
            <a:r>
              <a:rPr lang="en-US" dirty="0" smtClean="0">
                <a:cs typeface="Times New Roman" panose="02020603050405020304" pitchFamily="18" charset="0"/>
              </a:rPr>
              <a:t>,</a:t>
            </a:r>
            <a:r>
              <a:rPr lang="el-GR" i="1" dirty="0">
                <a:cs typeface="Times New Roman" panose="02020603050405020304" pitchFamily="18" charset="0"/>
              </a:rPr>
              <a:t>γ</a:t>
            </a:r>
            <a:r>
              <a:rPr lang="el-GR" dirty="0">
                <a:cs typeface="Times New Roman" panose="02020603050405020304" pitchFamily="18" charset="0"/>
              </a:rPr>
              <a:t>)</a:t>
            </a:r>
            <a:r>
              <a:rPr lang="el-GR" baseline="30000" dirty="0">
                <a:cs typeface="Times New Roman" panose="02020603050405020304" pitchFamily="18" charset="0"/>
              </a:rPr>
              <a:t>31</a:t>
            </a:r>
            <a:r>
              <a:rPr lang="en-US" dirty="0">
                <a:cs typeface="Times New Roman" panose="02020603050405020304" pitchFamily="18" charset="0"/>
              </a:rPr>
              <a:t>S </a:t>
            </a:r>
            <a:r>
              <a:rPr lang="en-US" dirty="0" smtClean="0"/>
              <a:t>reaction </a:t>
            </a:r>
            <a:r>
              <a:rPr lang="en-US" dirty="0"/>
              <a:t>rate is needed to quantitatively constrain </a:t>
            </a:r>
            <a:r>
              <a:rPr lang="en-US" baseline="30000" dirty="0"/>
              <a:t>30</a:t>
            </a:r>
            <a:r>
              <a:rPr lang="en-US" dirty="0"/>
              <a:t>Si production in</a:t>
            </a:r>
            <a:br>
              <a:rPr lang="en-US" dirty="0"/>
            </a:br>
            <a:r>
              <a:rPr lang="en-US" dirty="0" smtClean="0"/>
              <a:t>novae.</a:t>
            </a:r>
            <a:r>
              <a:rPr lang="en-US" dirty="0"/>
              <a:t/>
            </a:r>
            <a:br>
              <a:rPr lang="en-US" dirty="0"/>
            </a:br>
            <a:endParaRPr lang="en-US" dirty="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0" y="4475207"/>
            <a:ext cx="5689683" cy="2382793"/>
          </a:xfrm>
          <a:prstGeom prst="rect">
            <a:avLst/>
          </a:prstGeom>
        </p:spPr>
      </p:pic>
      <p:sp>
        <p:nvSpPr>
          <p:cNvPr id="4" name="文本框 3"/>
          <p:cNvSpPr txBox="1"/>
          <p:nvPr/>
        </p:nvSpPr>
        <p:spPr>
          <a:xfrm>
            <a:off x="1179096" y="5113420"/>
            <a:ext cx="898003" cy="369332"/>
          </a:xfrm>
          <a:prstGeom prst="rect">
            <a:avLst/>
          </a:prstGeom>
          <a:noFill/>
        </p:spPr>
        <p:txBody>
          <a:bodyPr wrap="none" rtlCol="0">
            <a:spAutoFit/>
          </a:bodyPr>
          <a:lstStyle/>
          <a:p>
            <a:r>
              <a:rPr lang="en-US" dirty="0" smtClean="0"/>
              <a:t>2.5 mm</a:t>
            </a:r>
            <a:endParaRPr lang="en-US" dirty="0"/>
          </a:p>
        </p:txBody>
      </p:sp>
      <p:sp>
        <p:nvSpPr>
          <p:cNvPr id="5" name="文本框 4"/>
          <p:cNvSpPr txBox="1"/>
          <p:nvPr/>
        </p:nvSpPr>
        <p:spPr>
          <a:xfrm>
            <a:off x="3449054" y="4290541"/>
            <a:ext cx="898003" cy="369332"/>
          </a:xfrm>
          <a:prstGeom prst="rect">
            <a:avLst/>
          </a:prstGeom>
          <a:noFill/>
        </p:spPr>
        <p:txBody>
          <a:bodyPr wrap="none" rtlCol="0">
            <a:spAutoFit/>
          </a:bodyPr>
          <a:lstStyle/>
          <a:p>
            <a:r>
              <a:rPr lang="en-US" dirty="0" smtClean="0"/>
              <a:t>3.0 mm</a:t>
            </a:r>
            <a:endParaRPr lang="en-US" dirty="0"/>
          </a:p>
        </p:txBody>
      </p:sp>
      <p:sp>
        <p:nvSpPr>
          <p:cNvPr id="6" name="文本框 5"/>
          <p:cNvSpPr txBox="1"/>
          <p:nvPr/>
        </p:nvSpPr>
        <p:spPr>
          <a:xfrm>
            <a:off x="5294287" y="4316195"/>
            <a:ext cx="3844450" cy="646331"/>
          </a:xfrm>
          <a:prstGeom prst="rect">
            <a:avLst/>
          </a:prstGeom>
          <a:noFill/>
        </p:spPr>
        <p:txBody>
          <a:bodyPr wrap="none" rtlCol="0">
            <a:spAutoFit/>
          </a:bodyPr>
          <a:lstStyle/>
          <a:p>
            <a:r>
              <a:rPr lang="en-US" dirty="0" smtClean="0"/>
              <a:t>Copper collimators in the first run</a:t>
            </a:r>
          </a:p>
          <a:p>
            <a:r>
              <a:rPr lang="en-US" dirty="0" smtClean="0"/>
              <a:t>Tantalum </a:t>
            </a:r>
            <a:r>
              <a:rPr lang="en-US" dirty="0"/>
              <a:t>collimators in the </a:t>
            </a:r>
            <a:r>
              <a:rPr lang="en-US" dirty="0" smtClean="0"/>
              <a:t>Second run</a:t>
            </a:r>
            <a:endParaRPr lang="en-US" dirty="0"/>
          </a:p>
        </p:txBody>
      </p:sp>
      <p:sp>
        <p:nvSpPr>
          <p:cNvPr id="9" name="矩形 8"/>
          <p:cNvSpPr/>
          <p:nvPr/>
        </p:nvSpPr>
        <p:spPr>
          <a:xfrm>
            <a:off x="0" y="2226119"/>
            <a:ext cx="9144000" cy="1477328"/>
          </a:xfrm>
          <a:prstGeom prst="rect">
            <a:avLst/>
          </a:prstGeom>
        </p:spPr>
        <p:txBody>
          <a:bodyPr wrap="square">
            <a:spAutoFit/>
          </a:bodyPr>
          <a:lstStyle/>
          <a:p>
            <a:r>
              <a:rPr lang="en-US" i="1" dirty="0" smtClean="0"/>
              <a:t>Ex </a:t>
            </a:r>
            <a:r>
              <a:rPr lang="en-US" i="1" dirty="0"/>
              <a:t>≈ </a:t>
            </a:r>
            <a:r>
              <a:rPr lang="en-US" dirty="0"/>
              <a:t>6130 </a:t>
            </a:r>
            <a:r>
              <a:rPr lang="en-US" i="1" dirty="0"/>
              <a:t>− </a:t>
            </a:r>
            <a:r>
              <a:rPr lang="en-US" dirty="0"/>
              <a:t>6700 keV</a:t>
            </a:r>
            <a:br>
              <a:rPr lang="en-US" dirty="0"/>
            </a:br>
            <a:r>
              <a:rPr lang="en-US" dirty="0"/>
              <a:t>Implanted </a:t>
            </a:r>
            <a:r>
              <a:rPr lang="en-US" baseline="30000" dirty="0"/>
              <a:t>3</a:t>
            </a:r>
            <a:r>
              <a:rPr lang="en-US" dirty="0"/>
              <a:t>He </a:t>
            </a:r>
            <a:r>
              <a:rPr lang="en-US" altLang="zh-CN" dirty="0"/>
              <a:t>into Au foil, carbon layer on the surface caused background</a:t>
            </a:r>
            <a:r>
              <a:rPr lang="en-US" altLang="zh-CN" dirty="0" smtClean="0"/>
              <a:t>.</a:t>
            </a:r>
          </a:p>
          <a:p>
            <a:r>
              <a:rPr lang="en-US" dirty="0"/>
              <a:t>with an areal density of 6</a:t>
            </a:r>
            <a:r>
              <a:rPr lang="en-US" i="1" dirty="0"/>
              <a:t>×</a:t>
            </a:r>
            <a:r>
              <a:rPr lang="en-US" dirty="0"/>
              <a:t>10</a:t>
            </a:r>
            <a:r>
              <a:rPr lang="en-US" baseline="30000" dirty="0"/>
              <a:t>17</a:t>
            </a:r>
            <a:r>
              <a:rPr lang="en-US" dirty="0"/>
              <a:t> ions</a:t>
            </a:r>
            <a:r>
              <a:rPr lang="en-US" i="1" dirty="0"/>
              <a:t>/</a:t>
            </a:r>
            <a:r>
              <a:rPr lang="en-US" dirty="0"/>
              <a:t>cm</a:t>
            </a:r>
            <a:r>
              <a:rPr lang="en-US" baseline="30000" dirty="0"/>
              <a:t>2</a:t>
            </a:r>
            <a:endParaRPr lang="en-US" altLang="zh-CN" baseline="30000" dirty="0"/>
          </a:p>
          <a:p>
            <a:r>
              <a:rPr lang="en-US" dirty="0">
                <a:cs typeface="Times New Roman" panose="02020603050405020304" pitchFamily="18" charset="0"/>
              </a:rPr>
              <a:t>128 MeV </a:t>
            </a:r>
            <a:r>
              <a:rPr lang="en-US" baseline="30000" dirty="0">
                <a:cs typeface="Times New Roman" panose="02020603050405020304" pitchFamily="18" charset="0"/>
              </a:rPr>
              <a:t>32</a:t>
            </a:r>
            <a:r>
              <a:rPr lang="en-US" dirty="0">
                <a:cs typeface="Times New Roman" panose="02020603050405020304" pitchFamily="18" charset="0"/>
              </a:rPr>
              <a:t>S </a:t>
            </a:r>
            <a:r>
              <a:rPr lang="en-US" dirty="0" smtClean="0">
                <a:cs typeface="Times New Roman" panose="02020603050405020304" pitchFamily="18" charset="0"/>
              </a:rPr>
              <a:t>beam = 12 MeV </a:t>
            </a:r>
            <a:r>
              <a:rPr lang="en-US" baseline="30000" dirty="0" smtClean="0">
                <a:cs typeface="Times New Roman" panose="02020603050405020304" pitchFamily="18" charset="0"/>
              </a:rPr>
              <a:t>3</a:t>
            </a:r>
            <a:r>
              <a:rPr lang="en-US" dirty="0" smtClean="0">
                <a:cs typeface="Times New Roman" panose="02020603050405020304" pitchFamily="18" charset="0"/>
              </a:rPr>
              <a:t>He beam</a:t>
            </a:r>
            <a:endParaRPr lang="en-US" dirty="0">
              <a:cs typeface="Times New Roman" panose="02020603050405020304" pitchFamily="18" charset="0"/>
            </a:endParaRPr>
          </a:p>
          <a:p>
            <a:r>
              <a:rPr lang="en-US" dirty="0"/>
              <a:t>center of mass kinetic energy of </a:t>
            </a:r>
            <a:r>
              <a:rPr lang="en-US" i="1" dirty="0" smtClean="0"/>
              <a:t>E</a:t>
            </a:r>
            <a:r>
              <a:rPr lang="en-US" altLang="zh-CN" baseline="-25000" dirty="0" smtClean="0"/>
              <a:t>CM</a:t>
            </a:r>
            <a:r>
              <a:rPr lang="en-US" dirty="0" smtClean="0"/>
              <a:t>: </a:t>
            </a:r>
            <a:r>
              <a:rPr lang="en-US" dirty="0"/>
              <a:t>128</a:t>
            </a:r>
            <a:r>
              <a:rPr lang="zh-CN" altLang="en-US" dirty="0"/>
              <a:t>*</a:t>
            </a:r>
            <a:r>
              <a:rPr lang="en-US" altLang="zh-CN" dirty="0"/>
              <a:t>3/(3+32)=12*32/(3+32</a:t>
            </a:r>
            <a:r>
              <a:rPr lang="en-US" altLang="zh-CN" dirty="0" smtClean="0"/>
              <a:t>)</a:t>
            </a:r>
            <a:r>
              <a:rPr lang="zh-CN" altLang="en-US" dirty="0" smtClean="0"/>
              <a:t>≈</a:t>
            </a:r>
            <a:r>
              <a:rPr lang="en-US" altLang="zh-CN" dirty="0" smtClean="0"/>
              <a:t>11 MeV</a:t>
            </a:r>
            <a:endParaRPr lang="en-US" dirty="0">
              <a:cs typeface="Times New Roman" panose="02020603050405020304" pitchFamily="18" charset="0"/>
            </a:endParaRPr>
          </a:p>
        </p:txBody>
      </p:sp>
      <p:pic>
        <p:nvPicPr>
          <p:cNvPr id="10" name="图片 9"/>
          <p:cNvPicPr>
            <a:picLocks noChangeAspect="1"/>
          </p:cNvPicPr>
          <p:nvPr/>
        </p:nvPicPr>
        <p:blipFill>
          <a:blip r:embed="rId3"/>
          <a:stretch>
            <a:fillRect/>
          </a:stretch>
        </p:blipFill>
        <p:spPr>
          <a:xfrm>
            <a:off x="6817310" y="2809832"/>
            <a:ext cx="2171700" cy="571500"/>
          </a:xfrm>
          <a:prstGeom prst="rect">
            <a:avLst/>
          </a:prstGeom>
        </p:spPr>
      </p:pic>
      <p:sp>
        <p:nvSpPr>
          <p:cNvPr id="11" name="矩形 10"/>
          <p:cNvSpPr/>
          <p:nvPr/>
        </p:nvSpPr>
        <p:spPr>
          <a:xfrm>
            <a:off x="0" y="3950443"/>
            <a:ext cx="9144000" cy="369332"/>
          </a:xfrm>
          <a:prstGeom prst="rect">
            <a:avLst/>
          </a:prstGeom>
        </p:spPr>
        <p:txBody>
          <a:bodyPr wrap="square">
            <a:spAutoFit/>
          </a:bodyPr>
          <a:lstStyle/>
          <a:p>
            <a:r>
              <a:rPr lang="en-US" dirty="0" smtClean="0"/>
              <a:t>the </a:t>
            </a:r>
            <a:r>
              <a:rPr lang="en-US" dirty="0"/>
              <a:t>cross section for </a:t>
            </a:r>
            <a:r>
              <a:rPr lang="en-US" baseline="30000" dirty="0" smtClean="0"/>
              <a:t>32</a:t>
            </a:r>
            <a:r>
              <a:rPr lang="en-US" dirty="0" smtClean="0"/>
              <a:t>S(</a:t>
            </a:r>
            <a:r>
              <a:rPr lang="en-US" baseline="30000" dirty="0" smtClean="0"/>
              <a:t>3</a:t>
            </a:r>
            <a:r>
              <a:rPr lang="en-US" dirty="0" smtClean="0"/>
              <a:t>He,</a:t>
            </a:r>
            <a:r>
              <a:rPr lang="en-US" i="1" dirty="0" smtClean="0"/>
              <a:t>α</a:t>
            </a:r>
            <a:r>
              <a:rPr lang="en-US" dirty="0" smtClean="0"/>
              <a:t>)</a:t>
            </a:r>
            <a:r>
              <a:rPr lang="en-US" baseline="30000" dirty="0" smtClean="0"/>
              <a:t>31</a:t>
            </a:r>
            <a:r>
              <a:rPr lang="en-US" dirty="0" smtClean="0"/>
              <a:t>S </a:t>
            </a:r>
            <a:r>
              <a:rPr lang="en-US" dirty="0"/>
              <a:t>of only 95 </a:t>
            </a:r>
            <a:r>
              <a:rPr lang="en-US" dirty="0" err="1"/>
              <a:t>mb</a:t>
            </a:r>
            <a:r>
              <a:rPr lang="en-US" dirty="0"/>
              <a:t> calculated by PACE4.</a:t>
            </a:r>
          </a:p>
        </p:txBody>
      </p:sp>
      <p:sp>
        <p:nvSpPr>
          <p:cNvPr id="13" name="矩形 12"/>
          <p:cNvSpPr/>
          <p:nvPr/>
        </p:nvSpPr>
        <p:spPr>
          <a:xfrm>
            <a:off x="5689683" y="5127789"/>
            <a:ext cx="3449054" cy="1477328"/>
          </a:xfrm>
          <a:prstGeom prst="rect">
            <a:avLst/>
          </a:prstGeom>
        </p:spPr>
        <p:txBody>
          <a:bodyPr wrap="square">
            <a:spAutoFit/>
          </a:bodyPr>
          <a:lstStyle/>
          <a:p>
            <a:r>
              <a:rPr lang="en-US" dirty="0" smtClean="0"/>
              <a:t>In the first run, collimators </a:t>
            </a:r>
            <a:r>
              <a:rPr lang="en-US" dirty="0"/>
              <a:t>were composed of copper. </a:t>
            </a:r>
            <a:r>
              <a:rPr lang="en-US" dirty="0" smtClean="0"/>
              <a:t>In conjunction </a:t>
            </a:r>
            <a:r>
              <a:rPr lang="en-US" dirty="0"/>
              <a:t>with the poor beam tune, this lead to a large </a:t>
            </a:r>
            <a:r>
              <a:rPr lang="en-US" dirty="0" smtClean="0"/>
              <a:t>background.</a:t>
            </a:r>
            <a:endParaRPr lang="en-US" dirty="0"/>
          </a:p>
        </p:txBody>
      </p:sp>
    </p:spTree>
    <p:extLst>
      <p:ext uri="{BB962C8B-B14F-4D97-AF65-F5344CB8AC3E}">
        <p14:creationId xmlns:p14="http://schemas.microsoft.com/office/powerpoint/2010/main" val="299373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2438400" cy="4191000"/>
          </a:xfrm>
          <a:prstGeom prst="rect">
            <a:avLst/>
          </a:prstGeom>
        </p:spPr>
      </p:pic>
      <p:sp>
        <p:nvSpPr>
          <p:cNvPr id="5" name="矩形 4"/>
          <p:cNvSpPr/>
          <p:nvPr/>
        </p:nvSpPr>
        <p:spPr>
          <a:xfrm>
            <a:off x="2438400" y="0"/>
            <a:ext cx="6635150" cy="646331"/>
          </a:xfrm>
          <a:prstGeom prst="rect">
            <a:avLst/>
          </a:prstGeom>
        </p:spPr>
        <p:txBody>
          <a:bodyPr wrap="none">
            <a:spAutoFit/>
          </a:bodyPr>
          <a:lstStyle/>
          <a:p>
            <a:r>
              <a:rPr lang="en-US" dirty="0" err="1" smtClean="0"/>
              <a:t>NukeSimLauncher.jnlp</a:t>
            </a:r>
            <a:r>
              <a:rPr lang="zh-CN" altLang="en-US" dirty="0" smtClean="0"/>
              <a:t>里的</a:t>
            </a:r>
            <a:r>
              <a:rPr lang="en-US" altLang="zh-CN" dirty="0" smtClean="0"/>
              <a:t>Focal Plane Plotter doesn't work properly.</a:t>
            </a:r>
          </a:p>
          <a:p>
            <a:r>
              <a:rPr lang="zh-CN" altLang="en-US" dirty="0" smtClean="0"/>
              <a:t>用</a:t>
            </a:r>
            <a:r>
              <a:rPr lang="en-US" altLang="zh-CN" dirty="0" smtClean="0"/>
              <a:t>bin</a:t>
            </a:r>
            <a:r>
              <a:rPr lang="zh-CN" altLang="en-US" dirty="0" smtClean="0"/>
              <a:t>里的</a:t>
            </a:r>
            <a:r>
              <a:rPr lang="en-US" altLang="zh-CN" dirty="0" smtClean="0"/>
              <a:t>SpecPlot.exe, </a:t>
            </a:r>
            <a:r>
              <a:rPr lang="zh-CN" altLang="en-US" dirty="0" smtClean="0"/>
              <a:t>弹出</a:t>
            </a:r>
            <a:r>
              <a:rPr lang="en-US" altLang="zh-CN" dirty="0" smtClean="0"/>
              <a:t>warning, </a:t>
            </a:r>
            <a:r>
              <a:rPr lang="zh-CN" altLang="en-US" dirty="0" smtClean="0"/>
              <a:t>回车即可</a:t>
            </a:r>
            <a:endParaRPr lang="en-US" dirty="0"/>
          </a:p>
        </p:txBody>
      </p:sp>
      <p:pic>
        <p:nvPicPr>
          <p:cNvPr id="2" name="图片 1"/>
          <p:cNvPicPr>
            <a:picLocks noChangeAspect="1"/>
          </p:cNvPicPr>
          <p:nvPr/>
        </p:nvPicPr>
        <p:blipFill>
          <a:blip r:embed="rId3"/>
          <a:stretch>
            <a:fillRect/>
          </a:stretch>
        </p:blipFill>
        <p:spPr>
          <a:xfrm>
            <a:off x="2611668" y="646331"/>
            <a:ext cx="1066800" cy="666750"/>
          </a:xfrm>
          <a:prstGeom prst="rect">
            <a:avLst/>
          </a:prstGeom>
        </p:spPr>
      </p:pic>
      <p:sp>
        <p:nvSpPr>
          <p:cNvPr id="3" name="矩形 2"/>
          <p:cNvSpPr/>
          <p:nvPr/>
        </p:nvSpPr>
        <p:spPr>
          <a:xfrm>
            <a:off x="0" y="4515023"/>
            <a:ext cx="8632272" cy="2308324"/>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Always keep the 6.4 </a:t>
            </a:r>
            <a:r>
              <a:rPr lang="en-US" altLang="zh-CN" dirty="0">
                <a:latin typeface="Times New Roman" panose="02020603050405020304" pitchFamily="18" charset="0"/>
                <a:cs typeface="Times New Roman" panose="02020603050405020304" pitchFamily="18" charset="0"/>
              </a:rPr>
              <a:t>MeV</a:t>
            </a:r>
            <a:r>
              <a:rPr lang="zh-CN" altLang="en-US"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31</a:t>
            </a:r>
            <a:r>
              <a:rPr lang="en-US" altLang="zh-CN" dirty="0">
                <a:latin typeface="Times New Roman" panose="02020603050405020304" pitchFamily="18" charset="0"/>
                <a:cs typeface="Times New Roman" panose="02020603050405020304" pitchFamily="18" charset="0"/>
              </a:rPr>
              <a:t>S state in the middle of the window by adjusting the field.</a:t>
            </a:r>
          </a:p>
          <a:p>
            <a:r>
              <a:rPr lang="en-US" dirty="0">
                <a:latin typeface="Times New Roman" panose="02020603050405020304" pitchFamily="18" charset="0"/>
                <a:cs typeface="Times New Roman" panose="02020603050405020304" pitchFamily="18" charset="0"/>
              </a:rPr>
              <a:t>Change the position from 97-103 cm to 97-101.5 </a:t>
            </a:r>
            <a:r>
              <a:rPr lang="en-US" dirty="0" smtClean="0">
                <a:latin typeface="Times New Roman" panose="02020603050405020304" pitchFamily="18" charset="0"/>
                <a:cs typeface="Times New Roman" panose="02020603050405020304" pitchFamily="18" charset="0"/>
              </a:rPr>
              <a:t>cm</a:t>
            </a:r>
          </a:p>
          <a:p>
            <a:r>
              <a:rPr lang="en-US" dirty="0"/>
              <a:t>5,10,15,20,25</a:t>
            </a:r>
            <a:r>
              <a:rPr lang="en-US" altLang="zh-CN" dirty="0"/>
              <a:t>°</a:t>
            </a:r>
            <a:r>
              <a:rPr lang="zh-CN" altLang="en-US" dirty="0"/>
              <a:t>可测</a:t>
            </a:r>
            <a:endParaRPr lang="en-US" altLang="zh-CN" dirty="0"/>
          </a:p>
          <a:p>
            <a:r>
              <a:rPr lang="en-US" altLang="zh-CN" dirty="0"/>
              <a:t>Forward angle favors high resolution</a:t>
            </a:r>
          </a:p>
          <a:p>
            <a:r>
              <a:rPr lang="en-US" altLang="zh-CN" dirty="0"/>
              <a:t>Choose a forward angle and measure for half of the beam time</a:t>
            </a:r>
          </a:p>
          <a:p>
            <a:r>
              <a:rPr lang="en-US" altLang="zh-CN" dirty="0"/>
              <a:t>Spend the other half on angular distribution measurement. </a:t>
            </a:r>
          </a:p>
          <a:p>
            <a:r>
              <a:rPr lang="en-US" altLang="zh-CN" dirty="0"/>
              <a:t>Nova</a:t>
            </a:r>
            <a:r>
              <a:rPr lang="zh-CN" altLang="en-US" dirty="0"/>
              <a:t>重要反应不多</a:t>
            </a:r>
            <a:r>
              <a:rPr lang="en-US" altLang="zh-CN" dirty="0"/>
              <a:t>a handful of</a:t>
            </a:r>
            <a:r>
              <a:rPr lang="zh-CN" altLang="en-US" dirty="0"/>
              <a:t>，但是</a:t>
            </a:r>
            <a:r>
              <a:rPr lang="en-US" altLang="zh-CN" dirty="0"/>
              <a:t>one precise measurement on reaction can make a huge impact on nova</a:t>
            </a:r>
            <a:r>
              <a:rPr lang="zh-CN" altLang="en-US" dirty="0"/>
              <a:t>，不同于有些天体环境，涉及几百个反应，测好一个没啥大</a:t>
            </a:r>
            <a:r>
              <a:rPr lang="zh-CN" altLang="en-US" dirty="0" smtClean="0"/>
              <a:t>用</a:t>
            </a:r>
            <a:endParaRPr lang="en-US" altLang="zh-CN" dirty="0"/>
          </a:p>
        </p:txBody>
      </p:sp>
    </p:spTree>
    <p:extLst>
      <p:ext uri="{BB962C8B-B14F-4D97-AF65-F5344CB8AC3E}">
        <p14:creationId xmlns:p14="http://schemas.microsoft.com/office/powerpoint/2010/main" val="39982363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9144000" cy="6740307"/>
          </a:xfrm>
          <a:prstGeom prst="rect">
            <a:avLst/>
          </a:prstGeom>
        </p:spPr>
        <p:txBody>
          <a:bodyPr wrap="square">
            <a:spAutoFit/>
          </a:bodyPr>
          <a:lstStyle/>
          <a:p>
            <a:r>
              <a:rPr lang="en-US" dirty="0" smtClean="0"/>
              <a:t>Ion-source support:</a:t>
            </a:r>
          </a:p>
          <a:p>
            <a:r>
              <a:rPr lang="en-US" dirty="0" smtClean="0"/>
              <a:t>Ralf </a:t>
            </a:r>
            <a:r>
              <a:rPr lang="en-US" dirty="0" err="1"/>
              <a:t>Hertenberger</a:t>
            </a:r>
            <a:r>
              <a:rPr lang="en-US" dirty="0"/>
              <a:t>			      Tel: D - 89 - 289 - 14130</a:t>
            </a:r>
          </a:p>
          <a:p>
            <a:r>
              <a:rPr lang="en-US" dirty="0"/>
              <a:t>LMU </a:t>
            </a:r>
            <a:r>
              <a:rPr lang="en-US" dirty="0" err="1"/>
              <a:t>M"unchen</a:t>
            </a:r>
            <a:r>
              <a:rPr lang="en-US" dirty="0"/>
              <a:t>, </a:t>
            </a:r>
            <a:r>
              <a:rPr lang="en-US" dirty="0" err="1"/>
              <a:t>Fakult"at</a:t>
            </a:r>
            <a:r>
              <a:rPr lang="en-US" dirty="0"/>
              <a:t> </a:t>
            </a:r>
            <a:r>
              <a:rPr lang="en-US" dirty="0" err="1"/>
              <a:t>f"ur</a:t>
            </a:r>
            <a:r>
              <a:rPr lang="en-US" dirty="0"/>
              <a:t> </a:t>
            </a:r>
            <a:r>
              <a:rPr lang="en-US" dirty="0" err="1"/>
              <a:t>Physik</a:t>
            </a:r>
            <a:r>
              <a:rPr lang="en-US" dirty="0"/>
              <a:t>	      Fax: D - 89 - 289 - 14103</a:t>
            </a:r>
          </a:p>
          <a:p>
            <a:r>
              <a:rPr lang="en-US" dirty="0"/>
              <a:t>Am </a:t>
            </a:r>
            <a:r>
              <a:rPr lang="en-US" dirty="0" err="1"/>
              <a:t>Coulombwall</a:t>
            </a:r>
            <a:r>
              <a:rPr lang="en-US" dirty="0"/>
              <a:t> 1, D - 85748 </a:t>
            </a:r>
            <a:r>
              <a:rPr lang="en-US" dirty="0" err="1"/>
              <a:t>Garching</a:t>
            </a:r>
            <a:r>
              <a:rPr lang="en-US" dirty="0"/>
              <a:t>        email</a:t>
            </a:r>
            <a:r>
              <a:rPr lang="en-US" dirty="0" smtClean="0"/>
              <a:t>: </a:t>
            </a:r>
            <a:r>
              <a:rPr lang="en-US" dirty="0" smtClean="0">
                <a:hlinkClick r:id="rId3"/>
              </a:rPr>
              <a:t>R.Hertenberger@lmu.de</a:t>
            </a:r>
            <a:endParaRPr lang="en-US" dirty="0" smtClean="0"/>
          </a:p>
          <a:p>
            <a:endParaRPr lang="en-US" dirty="0" smtClean="0"/>
          </a:p>
          <a:p>
            <a:r>
              <a:rPr lang="en-US" dirty="0"/>
              <a:t>Q3D and DAQ </a:t>
            </a:r>
            <a:r>
              <a:rPr lang="en-US" dirty="0" smtClean="0"/>
              <a:t>support:</a:t>
            </a:r>
          </a:p>
          <a:p>
            <a:r>
              <a:rPr lang="en-US" dirty="0" smtClean="0"/>
              <a:t>Thomas </a:t>
            </a:r>
            <a:r>
              <a:rPr lang="en-US" dirty="0" err="1"/>
              <a:t>Faestermann</a:t>
            </a:r>
            <a:r>
              <a:rPr lang="en-US" dirty="0"/>
              <a:t>  </a:t>
            </a:r>
            <a:r>
              <a:rPr lang="en-US" dirty="0" smtClean="0"/>
              <a:t>  </a:t>
            </a:r>
            <a:r>
              <a:rPr lang="en-US" dirty="0"/>
              <a:t>Tel: +49-89-28914282</a:t>
            </a:r>
            <a:br>
              <a:rPr lang="en-US" dirty="0"/>
            </a:br>
            <a:r>
              <a:rPr lang="en-US" dirty="0" err="1"/>
              <a:t>Physik</a:t>
            </a:r>
            <a:r>
              <a:rPr lang="en-US" dirty="0"/>
              <a:t> Department E12   </a:t>
            </a:r>
            <a:r>
              <a:rPr lang="en-US" dirty="0" err="1" smtClean="0"/>
              <a:t>Techn</a:t>
            </a:r>
            <a:r>
              <a:rPr lang="en-US" dirty="0"/>
              <a:t>. Univ. </a:t>
            </a:r>
            <a:r>
              <a:rPr lang="en-US" dirty="0" err="1"/>
              <a:t>Muenchen</a:t>
            </a:r>
            <a:r>
              <a:rPr lang="en-US" dirty="0"/>
              <a:t>   </a:t>
            </a:r>
            <a:r>
              <a:rPr lang="en-US" dirty="0" smtClean="0"/>
              <a:t> </a:t>
            </a:r>
            <a:r>
              <a:rPr lang="en-US" dirty="0"/>
              <a:t>Mob:  +49-1626193388</a:t>
            </a:r>
            <a:br>
              <a:rPr lang="en-US" dirty="0"/>
            </a:br>
            <a:r>
              <a:rPr lang="en-US" dirty="0"/>
              <a:t>James-Franck-Str. 1   </a:t>
            </a:r>
            <a:r>
              <a:rPr lang="en-US" dirty="0" smtClean="0"/>
              <a:t> D-85748 </a:t>
            </a:r>
            <a:r>
              <a:rPr lang="en-US" dirty="0" err="1"/>
              <a:t>Garching</a:t>
            </a:r>
            <a:r>
              <a:rPr lang="en-US" dirty="0"/>
              <a:t>   </a:t>
            </a:r>
            <a:r>
              <a:rPr lang="en-US" dirty="0" smtClean="0"/>
              <a:t>Germany  email</a:t>
            </a:r>
            <a:r>
              <a:rPr lang="en-US" dirty="0"/>
              <a:t>: </a:t>
            </a:r>
            <a:r>
              <a:rPr lang="en-US" u="sng" dirty="0" smtClean="0">
                <a:hlinkClick r:id="rId4"/>
              </a:rPr>
              <a:t>thomas.faestermann@ph.tum.de</a:t>
            </a:r>
            <a:endParaRPr lang="en-US" u="sng" dirty="0" smtClean="0"/>
          </a:p>
          <a:p>
            <a:endParaRPr lang="en-US" dirty="0" smtClean="0"/>
          </a:p>
          <a:p>
            <a:r>
              <a:rPr lang="en-US" dirty="0"/>
              <a:t>Q3D and DAQ </a:t>
            </a:r>
            <a:r>
              <a:rPr lang="en-US" dirty="0" smtClean="0"/>
              <a:t>support:</a:t>
            </a:r>
            <a:endParaRPr lang="en-US" dirty="0"/>
          </a:p>
          <a:p>
            <a:r>
              <a:rPr lang="en-US" dirty="0" smtClean="0"/>
              <a:t>Hans-Friedrich Wirth</a:t>
            </a:r>
          </a:p>
          <a:p>
            <a:r>
              <a:rPr lang="en-US" dirty="0" smtClean="0"/>
              <a:t>Ludwig-</a:t>
            </a:r>
            <a:r>
              <a:rPr lang="en-US" dirty="0" err="1" smtClean="0"/>
              <a:t>Maximilians</a:t>
            </a:r>
            <a:r>
              <a:rPr lang="en-US" dirty="0" smtClean="0"/>
              <a:t>-</a:t>
            </a:r>
            <a:r>
              <a:rPr lang="en-US" dirty="0" err="1" smtClean="0"/>
              <a:t>Universität</a:t>
            </a:r>
            <a:r>
              <a:rPr lang="en-US" dirty="0" smtClean="0"/>
              <a:t> </a:t>
            </a:r>
            <a:r>
              <a:rPr lang="en-US" dirty="0" err="1" smtClean="0"/>
              <a:t>München</a:t>
            </a:r>
            <a:r>
              <a:rPr lang="en-US" dirty="0" smtClean="0"/>
              <a:t> LEX Photonics Am </a:t>
            </a:r>
            <a:r>
              <a:rPr lang="en-US" dirty="0" err="1"/>
              <a:t>Coulombwall</a:t>
            </a:r>
            <a:r>
              <a:rPr lang="en-US" dirty="0"/>
              <a:t> 1</a:t>
            </a:r>
            <a:br>
              <a:rPr lang="en-US" dirty="0"/>
            </a:br>
            <a:r>
              <a:rPr lang="en-US" dirty="0"/>
              <a:t>D-85748 </a:t>
            </a:r>
            <a:r>
              <a:rPr lang="en-US" dirty="0" err="1"/>
              <a:t>Garching</a:t>
            </a:r>
            <a:r>
              <a:rPr lang="en-US" dirty="0"/>
              <a:t> Room: </a:t>
            </a:r>
            <a:r>
              <a:rPr lang="en-US" dirty="0" smtClean="0"/>
              <a:t>E27 Phone</a:t>
            </a:r>
            <a:r>
              <a:rPr lang="en-US" dirty="0"/>
              <a:t>: +49 (0)89 / 289 - 14023</a:t>
            </a:r>
            <a:br>
              <a:rPr lang="en-US" dirty="0"/>
            </a:br>
            <a:r>
              <a:rPr lang="en-US" dirty="0"/>
              <a:t>Fax: +49 (0)89 / 289 </a:t>
            </a:r>
            <a:r>
              <a:rPr lang="en-US" dirty="0" smtClean="0"/>
              <a:t>– 14072  Email</a:t>
            </a:r>
            <a:r>
              <a:rPr lang="en-US" b="1" dirty="0"/>
              <a:t>:</a:t>
            </a:r>
            <a:r>
              <a:rPr lang="en-US" dirty="0"/>
              <a:t> </a:t>
            </a:r>
            <a:r>
              <a:rPr lang="en-US" u="sng" dirty="0">
                <a:hlinkClick r:id="rId5" tooltip="Send email to: hans-friedrich.wirth@physik.uni-muenchen.de"/>
              </a:rPr>
              <a:t>hans-friedrich.wirth@physik.uni-muenchen.de</a:t>
            </a:r>
            <a:endParaRPr lang="en-US" dirty="0"/>
          </a:p>
          <a:p>
            <a:r>
              <a:rPr lang="en-US" dirty="0" err="1" smtClean="0"/>
              <a:t>Multiwire</a:t>
            </a:r>
            <a:r>
              <a:rPr lang="en-US" dirty="0" smtClean="0"/>
              <a:t> proportional chamber (MWPC) at the focal plane of the Q3D.</a:t>
            </a:r>
            <a:r>
              <a:rPr lang="en-US" dirty="0"/>
              <a:t/>
            </a:r>
            <a:br>
              <a:rPr lang="en-US" dirty="0"/>
            </a:br>
            <a:endParaRPr lang="en-US" dirty="0" smtClean="0"/>
          </a:p>
          <a:p>
            <a:r>
              <a:rPr lang="en-US" altLang="zh-CN" dirty="0" smtClean="0"/>
              <a:t>Target support</a:t>
            </a:r>
            <a:r>
              <a:rPr lang="en-US" altLang="zh-CN" dirty="0"/>
              <a:t>:</a:t>
            </a:r>
            <a:endParaRPr lang="en-US" dirty="0"/>
          </a:p>
          <a:p>
            <a:r>
              <a:rPr lang="en-US" dirty="0"/>
              <a:t>Dominik </a:t>
            </a:r>
            <a:r>
              <a:rPr lang="en-US" dirty="0" err="1"/>
              <a:t>Rechten</a:t>
            </a:r>
            <a:endParaRPr lang="en-US" dirty="0"/>
          </a:p>
          <a:p>
            <a:r>
              <a:rPr lang="de-DE" dirty="0"/>
              <a:t>Fakultät für Physik TU München James Franck Straße 1 85748 Garching Germany</a:t>
            </a:r>
            <a:endParaRPr lang="en-US" dirty="0"/>
          </a:p>
          <a:p>
            <a:r>
              <a:rPr lang="de-DE" dirty="0" smtClean="0"/>
              <a:t>Tel: +49 (0)89 289 12723  </a:t>
            </a:r>
            <a:r>
              <a:rPr lang="nb-NO" dirty="0"/>
              <a:t>Mobil: +49 1525 4877 </a:t>
            </a:r>
            <a:r>
              <a:rPr lang="nb-NO" dirty="0" smtClean="0"/>
              <a:t>200 </a:t>
            </a:r>
            <a:r>
              <a:rPr lang="de-DE" dirty="0" smtClean="0"/>
              <a:t>email: </a:t>
            </a:r>
            <a:r>
              <a:rPr lang="en-US" dirty="0" smtClean="0">
                <a:hlinkClick r:id="rId6"/>
              </a:rPr>
              <a:t>dominik.rechten@ph.tum.de</a:t>
            </a:r>
            <a:endParaRPr lang="en-US" dirty="0" smtClean="0"/>
          </a:p>
          <a:p>
            <a:r>
              <a:rPr lang="en-US" dirty="0" err="1" smtClean="0"/>
              <a:t>Smarajit</a:t>
            </a:r>
            <a:r>
              <a:rPr lang="en-US" dirty="0" smtClean="0"/>
              <a:t> </a:t>
            </a:r>
            <a:r>
              <a:rPr lang="en-US" dirty="0" err="1"/>
              <a:t>Triambak</a:t>
            </a:r>
            <a:r>
              <a:rPr lang="en-US" dirty="0"/>
              <a:t> (University of the Western </a:t>
            </a:r>
            <a:r>
              <a:rPr lang="en-US" dirty="0" smtClean="0"/>
              <a:t>Cape) </a:t>
            </a:r>
            <a:r>
              <a:rPr lang="en-US" dirty="0"/>
              <a:t>and Paul Garrett </a:t>
            </a:r>
            <a:r>
              <a:rPr lang="en-US" dirty="0" smtClean="0"/>
              <a:t>(University of Guelph</a:t>
            </a:r>
            <a:r>
              <a:rPr lang="en-US" dirty="0"/>
              <a:t>), Kyle G. </a:t>
            </a:r>
            <a:r>
              <a:rPr lang="en-US" dirty="0" smtClean="0"/>
              <a:t>Leach (</a:t>
            </a:r>
            <a:r>
              <a:rPr lang="en-US" dirty="0"/>
              <a:t>Colorado School of Mines</a:t>
            </a:r>
            <a:r>
              <a:rPr lang="en-US" dirty="0" smtClean="0"/>
              <a:t>) are running 32-MeV 400-enA </a:t>
            </a:r>
            <a:r>
              <a:rPr lang="en-US" baseline="30000" dirty="0" smtClean="0"/>
              <a:t>3</a:t>
            </a:r>
            <a:r>
              <a:rPr lang="en-US" dirty="0" smtClean="0"/>
              <a:t>He on the Q3D before our experiment.</a:t>
            </a:r>
            <a:endParaRPr lang="en-US" dirty="0"/>
          </a:p>
        </p:txBody>
      </p:sp>
    </p:spTree>
    <p:extLst>
      <p:ext uri="{BB962C8B-B14F-4D97-AF65-F5344CB8AC3E}">
        <p14:creationId xmlns:p14="http://schemas.microsoft.com/office/powerpoint/2010/main" val="40386593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031325"/>
          </a:xfrm>
          <a:prstGeom prst="rect">
            <a:avLst/>
          </a:prstGeom>
        </p:spPr>
        <p:txBody>
          <a:bodyPr wrap="square">
            <a:spAutoFit/>
          </a:bodyPr>
          <a:lstStyle/>
          <a:p>
            <a:pPr>
              <a:spcAft>
                <a:spcPts val="0"/>
              </a:spcAft>
            </a:pPr>
            <a:r>
              <a:rPr lang="en-US" dirty="0">
                <a:solidFill>
                  <a:srgbClr val="000000"/>
                </a:solidFill>
                <a:latin typeface="Calibri" panose="020F0502020204030204" pitchFamily="34" charset="0"/>
                <a:ea typeface="宋体" panose="02010600030101010101" pitchFamily="2" charset="-122"/>
              </a:rPr>
              <a:t>DPL-offline is the directory that has David's sort code.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Fitting could be useful if you want to do some preliminary analysis, but it's probably unnecessary.</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MARABOU is the analyzer they use at Munich.</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Everything else is specific to the 35Ar analysis.</a:t>
            </a:r>
            <a:endParaRPr lang="en-US" dirty="0">
              <a:latin typeface="Times New Roman" panose="02020603050405020304" pitchFamily="18" charset="0"/>
              <a:ea typeface="宋体" panose="02010600030101010101" pitchFamily="2" charset="-122"/>
            </a:endParaRPr>
          </a:p>
          <a:p>
            <a:pPr>
              <a:spcAft>
                <a:spcPts val="0"/>
              </a:spcAft>
            </a:pPr>
            <a:endParaRPr lang="en-US" dirty="0">
              <a:effectLst/>
              <a:latin typeface="Times New Roman" panose="02020603050405020304" pitchFamily="18" charset="0"/>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0" y="1787095"/>
            <a:ext cx="7953375" cy="3143250"/>
          </a:xfrm>
          <a:prstGeom prst="rect">
            <a:avLst/>
          </a:prstGeom>
        </p:spPr>
      </p:pic>
      <p:pic>
        <p:nvPicPr>
          <p:cNvPr id="4" name="图片 3"/>
          <p:cNvPicPr>
            <a:picLocks noChangeAspect="1"/>
          </p:cNvPicPr>
          <p:nvPr/>
        </p:nvPicPr>
        <p:blipFill>
          <a:blip r:embed="rId3"/>
          <a:stretch>
            <a:fillRect/>
          </a:stretch>
        </p:blipFill>
        <p:spPr>
          <a:xfrm>
            <a:off x="30249" y="4930345"/>
            <a:ext cx="8115300" cy="1781175"/>
          </a:xfrm>
          <a:prstGeom prst="rect">
            <a:avLst/>
          </a:prstGeom>
        </p:spPr>
      </p:pic>
      <p:sp>
        <p:nvSpPr>
          <p:cNvPr id="5" name="文本框 4"/>
          <p:cNvSpPr txBox="1"/>
          <p:nvPr/>
        </p:nvSpPr>
        <p:spPr>
          <a:xfrm>
            <a:off x="17892" y="4361935"/>
            <a:ext cx="1750031" cy="338554"/>
          </a:xfrm>
          <a:prstGeom prst="rect">
            <a:avLst/>
          </a:prstGeom>
          <a:noFill/>
        </p:spPr>
        <p:txBody>
          <a:bodyPr wrap="none" rtlCol="0">
            <a:spAutoFit/>
          </a:bodyPr>
          <a:lstStyle/>
          <a:p>
            <a:r>
              <a:rPr lang="en-US" sz="1600" dirty="0" smtClean="0"/>
              <a:t>6390 3/2</a:t>
            </a:r>
            <a:r>
              <a:rPr lang="en-US" altLang="zh-CN" sz="1600" dirty="0" smtClean="0"/>
              <a:t>+ Bennett</a:t>
            </a:r>
            <a:endParaRPr lang="en-US" sz="1600" dirty="0"/>
          </a:p>
        </p:txBody>
      </p:sp>
      <p:sp>
        <p:nvSpPr>
          <p:cNvPr id="6" name="文本框 5"/>
          <p:cNvSpPr txBox="1"/>
          <p:nvPr/>
        </p:nvSpPr>
        <p:spPr>
          <a:xfrm>
            <a:off x="5708822" y="6451597"/>
            <a:ext cx="3405932" cy="338554"/>
          </a:xfrm>
          <a:prstGeom prst="rect">
            <a:avLst/>
          </a:prstGeom>
          <a:noFill/>
        </p:spPr>
        <p:txBody>
          <a:bodyPr wrap="none" rtlCol="0">
            <a:spAutoFit/>
          </a:bodyPr>
          <a:lstStyle/>
          <a:p>
            <a:r>
              <a:rPr lang="en-US" altLang="zh-CN" sz="1600" dirty="0" smtClean="0"/>
              <a:t>× Bennett showed this does not exist.</a:t>
            </a:r>
            <a:endParaRPr lang="en-US" sz="1600" dirty="0"/>
          </a:p>
        </p:txBody>
      </p:sp>
      <p:sp>
        <p:nvSpPr>
          <p:cNvPr id="7" name="文本框 6"/>
          <p:cNvSpPr txBox="1"/>
          <p:nvPr/>
        </p:nvSpPr>
        <p:spPr>
          <a:xfrm>
            <a:off x="905264" y="6255362"/>
            <a:ext cx="633507" cy="338554"/>
          </a:xfrm>
          <a:prstGeom prst="rect">
            <a:avLst/>
          </a:prstGeom>
          <a:noFill/>
        </p:spPr>
        <p:txBody>
          <a:bodyPr wrap="none" rtlCol="0">
            <a:spAutoFit/>
          </a:bodyPr>
          <a:lstStyle/>
          <a:p>
            <a:r>
              <a:rPr lang="en-US" sz="1600" dirty="0" smtClean="0"/>
              <a:t>7/2</a:t>
            </a:r>
            <a:r>
              <a:rPr lang="en-US" sz="1600" baseline="30000" dirty="0" smtClean="0"/>
              <a:t>+</a:t>
            </a:r>
            <a:r>
              <a:rPr lang="en-US" sz="1600" dirty="0" smtClean="0"/>
              <a:t>?</a:t>
            </a:r>
            <a:endParaRPr lang="en-US" sz="1600" dirty="0"/>
          </a:p>
        </p:txBody>
      </p:sp>
    </p:spTree>
    <p:extLst>
      <p:ext uri="{BB962C8B-B14F-4D97-AF65-F5344CB8AC3E}">
        <p14:creationId xmlns:p14="http://schemas.microsoft.com/office/powerpoint/2010/main" val="1884101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369331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Beam: 25 </a:t>
            </a:r>
            <a:r>
              <a:rPr lang="en-US" altLang="zh-CN" dirty="0">
                <a:latin typeface="Times New Roman" panose="02020603050405020304" pitchFamily="18" charset="0"/>
                <a:cs typeface="Times New Roman" panose="02020603050405020304" pitchFamily="18" charset="0"/>
              </a:rPr>
              <a:t>MeV 200 </a:t>
            </a:r>
            <a:r>
              <a:rPr lang="en-US" altLang="zh-CN" dirty="0" err="1">
                <a:latin typeface="Times New Roman" panose="02020603050405020304" pitchFamily="18" charset="0"/>
                <a:cs typeface="Times New Roman" panose="02020603050405020304" pitchFamily="18" charset="0"/>
              </a:rPr>
              <a:t>nA</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a:t>
            </a:r>
            <a:r>
              <a:rPr lang="en-US" altLang="zh-CN" dirty="0">
                <a:latin typeface="Times New Roman" panose="02020603050405020304" pitchFamily="18" charset="0"/>
                <a:cs typeface="Times New Roman" panose="02020603050405020304" pitchFamily="18" charset="0"/>
              </a:rPr>
              <a:t>He</a:t>
            </a:r>
          </a:p>
          <a:p>
            <a:r>
              <a:rPr lang="en-US" dirty="0" smtClean="0">
                <a:latin typeface="Times New Roman" panose="02020603050405020304" pitchFamily="18" charset="0"/>
                <a:cs typeface="Times New Roman" panose="02020603050405020304" pitchFamily="18" charset="0"/>
              </a:rPr>
              <a:t>Production: </a:t>
            </a:r>
            <a:r>
              <a:rPr lang="en-US" baseline="30000" dirty="0">
                <a:latin typeface="Times New Roman" panose="02020603050405020304" pitchFamily="18" charset="0"/>
                <a:cs typeface="Times New Roman" panose="02020603050405020304" pitchFamily="18" charset="0"/>
              </a:rPr>
              <a:t>39</a:t>
            </a:r>
            <a:r>
              <a:rPr lang="en-US" dirty="0">
                <a:latin typeface="Times New Roman" panose="02020603050405020304" pitchFamily="18" charset="0"/>
                <a:cs typeface="Times New Roman" panose="02020603050405020304" pitchFamily="18" charset="0"/>
              </a:rPr>
              <a:t>K(</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He,t)</a:t>
            </a:r>
            <a:r>
              <a:rPr lang="en-US" baseline="30000" dirty="0">
                <a:latin typeface="Times New Roman" panose="02020603050405020304" pitchFamily="18" charset="0"/>
                <a:cs typeface="Times New Roman" panose="02020603050405020304" pitchFamily="18" charset="0"/>
              </a:rPr>
              <a:t>39</a:t>
            </a:r>
            <a:r>
              <a:rPr lang="en-US" dirty="0">
                <a:latin typeface="Times New Roman" panose="02020603050405020304" pitchFamily="18" charset="0"/>
                <a:cs typeface="Times New Roman" panose="02020603050405020304" pitchFamily="18" charset="0"/>
              </a:rPr>
              <a:t>Ca  </a:t>
            </a:r>
            <a:r>
              <a:rPr lang="en-US" dirty="0" smtClean="0">
                <a:latin typeface="Times New Roman" panose="02020603050405020304" pitchFamily="18" charset="0"/>
                <a:cs typeface="Times New Roman" panose="02020603050405020304" pitchFamily="18" charset="0"/>
              </a:rPr>
              <a:t>KF/KI potassium fluoride / potassium iodide </a:t>
            </a:r>
            <a:r>
              <a:rPr lang="en-US" dirty="0">
                <a:latin typeface="Times New Roman" panose="02020603050405020304" pitchFamily="18" charset="0"/>
                <a:cs typeface="Times New Roman" panose="02020603050405020304" pitchFamily="18" charset="0"/>
              </a:rPr>
              <a:t>evaporated at thicknesses of 40 </a:t>
            </a:r>
            <a:r>
              <a:rPr lang="en-US" altLang="zh-CN" dirty="0" smtClean="0">
                <a:latin typeface="Times New Roman" panose="02020603050405020304" pitchFamily="18" charset="0"/>
                <a:cs typeface="Times New Roman" panose="02020603050405020304" pitchFamily="18" charset="0"/>
              </a:rPr>
              <a:t>or </a:t>
            </a:r>
            <a:r>
              <a:rPr lang="en-US" dirty="0" smtClean="0">
                <a:latin typeface="Times New Roman" panose="02020603050405020304" pitchFamily="18" charset="0"/>
                <a:cs typeface="Times New Roman" panose="02020603050405020304" pitchFamily="18" charset="0"/>
              </a:rPr>
              <a:t>100 µg/cm</a:t>
            </a:r>
            <a:r>
              <a:rPr lang="en-US" baseline="30000"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onto 20 µg/cm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carbon </a:t>
            </a:r>
            <a:r>
              <a:rPr lang="en-US" dirty="0" smtClean="0">
                <a:latin typeface="Times New Roman" panose="02020603050405020304" pitchFamily="18" charset="0"/>
                <a:cs typeface="Times New Roman" panose="02020603050405020304" pitchFamily="18" charset="0"/>
              </a:rPr>
              <a:t>foils.</a:t>
            </a:r>
          </a:p>
          <a:p>
            <a:r>
              <a:rPr lang="en-US" dirty="0" smtClean="0">
                <a:latin typeface="Times New Roman" panose="02020603050405020304" pitchFamily="18" charset="0"/>
                <a:cs typeface="Times New Roman" panose="02020603050405020304" pitchFamily="18" charset="0"/>
              </a:rPr>
              <a:t>Calibration: </a:t>
            </a:r>
            <a:r>
              <a:rPr lang="en-US" baseline="30000" dirty="0" smtClean="0">
                <a:latin typeface="Times New Roman" panose="02020603050405020304" pitchFamily="18" charset="0"/>
                <a:cs typeface="Times New Roman" panose="02020603050405020304" pitchFamily="18" charset="0"/>
              </a:rPr>
              <a:t>31</a:t>
            </a:r>
            <a:r>
              <a:rPr lang="en-US" dirty="0" smtClean="0">
                <a:latin typeface="Times New Roman" panose="02020603050405020304" pitchFamily="18" charset="0"/>
                <a:cs typeface="Times New Roman" panose="02020603050405020304" pitchFamily="18" charset="0"/>
              </a:rPr>
              <a:t>P(</a:t>
            </a:r>
            <a:r>
              <a:rPr lang="en-US" baseline="30000" dirty="0" smtClean="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He,t)</a:t>
            </a:r>
            <a:r>
              <a:rPr lang="en-US" baseline="30000" dirty="0" smtClean="0">
                <a:latin typeface="Times New Roman" panose="02020603050405020304" pitchFamily="18" charset="0"/>
                <a:cs typeface="Times New Roman" panose="02020603050405020304" pitchFamily="18" charset="0"/>
              </a:rPr>
              <a:t>31</a:t>
            </a:r>
            <a:r>
              <a:rPr lang="en-US" dirty="0" smtClean="0">
                <a:latin typeface="Times New Roman" panose="02020603050405020304" pitchFamily="18" charset="0"/>
                <a:cs typeface="Times New Roman" panose="02020603050405020304" pitchFamily="18" charset="0"/>
              </a:rPr>
              <a:t>S </a:t>
            </a:r>
            <a:r>
              <a:rPr lang="en-US" baseline="30000" dirty="0">
                <a:latin typeface="Times New Roman" panose="02020603050405020304" pitchFamily="18" charset="0"/>
                <a:cs typeface="Times New Roman" panose="02020603050405020304" pitchFamily="18" charset="0"/>
              </a:rPr>
              <a:t>31</a:t>
            </a:r>
            <a:r>
              <a:rPr lang="en-US" dirty="0">
                <a:latin typeface="Times New Roman" panose="02020603050405020304" pitchFamily="18" charset="0"/>
                <a:cs typeface="Times New Roman" panose="02020603050405020304" pitchFamily="18" charset="0"/>
              </a:rPr>
              <a:t>P evaporated on </a:t>
            </a:r>
            <a:r>
              <a:rPr lang="en-US" dirty="0" err="1" smtClean="0">
                <a:latin typeface="Times New Roman" panose="02020603050405020304" pitchFamily="18" charset="0"/>
                <a:cs typeface="Times New Roman" panose="02020603050405020304" pitchFamily="18" charset="0"/>
              </a:rPr>
              <a:t>isotopically</a:t>
            </a:r>
            <a:r>
              <a:rPr lang="en-US" dirty="0" smtClean="0">
                <a:latin typeface="Times New Roman" panose="02020603050405020304" pitchFamily="18" charset="0"/>
                <a:cs typeface="Times New Roman" panose="02020603050405020304" pitchFamily="18" charset="0"/>
              </a:rPr>
              <a:t> pure </a:t>
            </a:r>
            <a:r>
              <a:rPr lang="en-US" baseline="30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C</a:t>
            </a:r>
            <a:br>
              <a:rPr lang="en-US" dirty="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Background: </a:t>
            </a:r>
            <a:r>
              <a:rPr lang="en-US" dirty="0">
                <a:latin typeface="Times New Roman" panose="02020603050405020304" pitchFamily="18" charset="0"/>
                <a:cs typeface="Times New Roman" panose="02020603050405020304" pitchFamily="18" charset="0"/>
              </a:rPr>
              <a:t>30 µg/cm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CaF</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evaporated onto 12 µg/cm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isotopically</a:t>
            </a:r>
            <a:r>
              <a:rPr lang="en-US" dirty="0">
                <a:latin typeface="Times New Roman" panose="02020603050405020304" pitchFamily="18" charset="0"/>
                <a:cs typeface="Times New Roman" panose="02020603050405020304" pitchFamily="18" charset="0"/>
              </a:rPr>
              <a:t> pure </a:t>
            </a:r>
            <a:r>
              <a:rPr lang="en-US" baseline="30000" dirty="0" smtClean="0">
                <a:latin typeface="Times New Roman" panose="02020603050405020304" pitchFamily="18" charset="0"/>
                <a:cs typeface="Times New Roman" panose="02020603050405020304" pitchFamily="18" charset="0"/>
              </a:rPr>
              <a:t>12</a:t>
            </a:r>
            <a:r>
              <a:rPr lang="en-US" dirty="0" smtClean="0">
                <a:latin typeface="Times New Roman" panose="02020603050405020304" pitchFamily="18" charset="0"/>
                <a:cs typeface="Times New Roman" panose="02020603050405020304" pitchFamily="18" charset="0"/>
              </a:rPr>
              <a:t>C. </a:t>
            </a:r>
            <a:r>
              <a:rPr lang="en-US" dirty="0" err="1" smtClean="0">
                <a:latin typeface="Times New Roman" panose="02020603050405020304" pitchFamily="18" charset="0"/>
                <a:cs typeface="Times New Roman" panose="02020603050405020304" pitchFamily="18" charset="0"/>
              </a:rPr>
              <a:t>Isotopically</a:t>
            </a:r>
            <a:r>
              <a:rPr lang="en-US" dirty="0" smtClean="0">
                <a:latin typeface="Times New Roman" panose="02020603050405020304" pitchFamily="18" charset="0"/>
                <a:cs typeface="Times New Roman" panose="02020603050405020304" pitchFamily="18" charset="0"/>
              </a:rPr>
              <a:t> pure </a:t>
            </a:r>
            <a:r>
              <a:rPr lang="en-US" baseline="30000" dirty="0" smtClean="0">
                <a:latin typeface="Times New Roman" panose="02020603050405020304" pitchFamily="18" charset="0"/>
                <a:cs typeface="Times New Roman" panose="02020603050405020304" pitchFamily="18" charset="0"/>
              </a:rPr>
              <a:t>13</a:t>
            </a:r>
            <a:r>
              <a:rPr lang="en-US" dirty="0" smtClean="0">
                <a:latin typeface="Times New Roman" panose="02020603050405020304" pitchFamily="18" charset="0"/>
                <a:cs typeface="Times New Roman" panose="02020603050405020304" pitchFamily="18" charset="0"/>
              </a:rPr>
              <a:t>C target</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Q3D: 4 angles between 15-30 degrees</a:t>
            </a:r>
          </a:p>
          <a:p>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Beam: </a:t>
            </a:r>
            <a:r>
              <a:rPr lang="en-US" dirty="0" smtClean="0">
                <a:latin typeface="Times New Roman" panose="02020603050405020304" pitchFamily="18" charset="0"/>
                <a:cs typeface="Times New Roman" panose="02020603050405020304" pitchFamily="18" charset="0"/>
              </a:rPr>
              <a:t>12 </a:t>
            </a:r>
            <a:r>
              <a:rPr lang="en-US" altLang="zh-CN" dirty="0">
                <a:latin typeface="Times New Roman" panose="02020603050405020304" pitchFamily="18" charset="0"/>
                <a:cs typeface="Times New Roman" panose="02020603050405020304" pitchFamily="18" charset="0"/>
              </a:rPr>
              <a:t>MeV 200 </a:t>
            </a:r>
            <a:r>
              <a:rPr lang="en-US" altLang="zh-CN" dirty="0" err="1">
                <a:latin typeface="Times New Roman" panose="02020603050405020304" pitchFamily="18" charset="0"/>
                <a:cs typeface="Times New Roman" panose="02020603050405020304" pitchFamily="18" charset="0"/>
              </a:rPr>
              <a:t>nA</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a:t>
            </a:r>
            <a:r>
              <a:rPr lang="en-US" altLang="zh-CN" dirty="0">
                <a:latin typeface="Times New Roman" panose="02020603050405020304" pitchFamily="18" charset="0"/>
                <a:cs typeface="Times New Roman" panose="02020603050405020304" pitchFamily="18" charset="0"/>
              </a:rPr>
              <a:t>He</a:t>
            </a:r>
          </a:p>
          <a:p>
            <a:r>
              <a:rPr lang="en-US" dirty="0">
                <a:latin typeface="Times New Roman" panose="02020603050405020304" pitchFamily="18" charset="0"/>
                <a:cs typeface="Times New Roman" panose="02020603050405020304" pitchFamily="18" charset="0"/>
              </a:rPr>
              <a:t>Production: </a:t>
            </a:r>
            <a:r>
              <a:rPr lang="en-US" baseline="30000" dirty="0" smtClean="0">
                <a:latin typeface="Times New Roman" panose="02020603050405020304" pitchFamily="18" charset="0"/>
                <a:cs typeface="Times New Roman" panose="02020603050405020304" pitchFamily="18" charset="0"/>
              </a:rPr>
              <a:t>32</a:t>
            </a:r>
            <a:r>
              <a:rPr lang="en-US" dirty="0" smtClean="0">
                <a:latin typeface="Times New Roman" panose="02020603050405020304" pitchFamily="18" charset="0"/>
                <a:cs typeface="Times New Roman" panose="02020603050405020304" pitchFamily="18" charset="0"/>
              </a:rPr>
              <a:t>S(</a:t>
            </a:r>
            <a:r>
              <a:rPr lang="en-US" baseline="30000" dirty="0" smtClean="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He,</a:t>
            </a:r>
            <a:r>
              <a:rPr lang="en-US" altLang="zh-CN" i="1" dirty="0" smtClean="0">
                <a:latin typeface="Times New Roman" panose="02020603050405020304" pitchFamily="18" charset="0"/>
                <a:cs typeface="Times New Roman" panose="02020603050405020304" pitchFamily="18" charset="0"/>
              </a:rPr>
              <a:t>α</a:t>
            </a:r>
            <a:r>
              <a:rPr lang="en-US" dirty="0" smtClean="0">
                <a:latin typeface="Times New Roman" panose="02020603050405020304" pitchFamily="18" charset="0"/>
                <a:cs typeface="Times New Roman" panose="02020603050405020304" pitchFamily="18" charset="0"/>
              </a:rPr>
              <a:t>)</a:t>
            </a:r>
            <a:r>
              <a:rPr lang="en-US" baseline="30000" dirty="0" smtClean="0">
                <a:latin typeface="Times New Roman" panose="02020603050405020304" pitchFamily="18" charset="0"/>
                <a:cs typeface="Times New Roman" panose="02020603050405020304" pitchFamily="18" charset="0"/>
              </a:rPr>
              <a:t>31</a:t>
            </a:r>
            <a:r>
              <a:rPr lang="en-US" dirty="0" smtClean="0">
                <a:latin typeface="Times New Roman" panose="02020603050405020304" pitchFamily="18" charset="0"/>
                <a:cs typeface="Times New Roman" panose="02020603050405020304" pitchFamily="18" charset="0"/>
              </a:rPr>
              <a:t>S 10.4 </a:t>
            </a:r>
            <a:r>
              <a:rPr lang="el-GR" dirty="0">
                <a:latin typeface="Times New Roman" panose="02020603050405020304" pitchFamily="18" charset="0"/>
                <a:cs typeface="Times New Roman" panose="02020603050405020304" pitchFamily="18" charset="0"/>
              </a:rPr>
              <a:t>μ</a:t>
            </a:r>
            <a:r>
              <a:rPr lang="en-US" dirty="0">
                <a:latin typeface="Times New Roman" panose="02020603050405020304" pitchFamily="18" charset="0"/>
                <a:cs typeface="Times New Roman" panose="02020603050405020304" pitchFamily="18" charset="0"/>
              </a:rPr>
              <a:t>g/cm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baseline="30000" dirty="0">
                <a:latin typeface="Times New Roman" panose="02020603050405020304" pitchFamily="18" charset="0"/>
                <a:cs typeface="Times New Roman" panose="02020603050405020304" pitchFamily="18" charset="0"/>
              </a:rPr>
              <a:t>32</a:t>
            </a:r>
            <a:r>
              <a:rPr lang="en-US" dirty="0">
                <a:latin typeface="Times New Roman" panose="02020603050405020304" pitchFamily="18" charset="0"/>
                <a:cs typeface="Times New Roman" panose="02020603050405020304" pitchFamily="18" charset="0"/>
              </a:rPr>
              <a:t>S implanted into 40 </a:t>
            </a:r>
            <a:r>
              <a:rPr lang="el-GR" dirty="0">
                <a:latin typeface="Times New Roman" panose="02020603050405020304" pitchFamily="18" charset="0"/>
                <a:cs typeface="Times New Roman" panose="02020603050405020304" pitchFamily="18" charset="0"/>
              </a:rPr>
              <a:t>μ</a:t>
            </a:r>
            <a:r>
              <a:rPr lang="en-US" dirty="0">
                <a:latin typeface="Times New Roman" panose="02020603050405020304" pitchFamily="18" charset="0"/>
                <a:cs typeface="Times New Roman" panose="02020603050405020304" pitchFamily="18" charset="0"/>
              </a:rPr>
              <a:t>g/cm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baseline="30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C foil target</a:t>
            </a:r>
          </a:p>
          <a:p>
            <a:r>
              <a:rPr lang="en-US" dirty="0">
                <a:latin typeface="Times New Roman" panose="02020603050405020304" pitchFamily="18" charset="0"/>
                <a:cs typeface="Times New Roman" panose="02020603050405020304" pitchFamily="18" charset="0"/>
              </a:rPr>
              <a:t>Calibration</a:t>
            </a:r>
            <a:r>
              <a:rPr lang="en-US" dirty="0" smtClean="0">
                <a:latin typeface="Times New Roman" panose="02020603050405020304" pitchFamily="18" charset="0"/>
                <a:cs typeface="Times New Roman" panose="02020603050405020304" pitchFamily="18" charset="0"/>
              </a:rPr>
              <a:t>: SiO</a:t>
            </a:r>
            <a:r>
              <a:rPr lang="en-US" baseline="-25000" dirty="0" smtClean="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silicon </a:t>
            </a:r>
            <a:r>
              <a:rPr lang="en-US" dirty="0" smtClean="0">
                <a:latin typeface="Times New Roman" panose="02020603050405020304" pitchFamily="18" charset="0"/>
                <a:cs typeface="Times New Roman" panose="02020603050405020304" pitchFamily="18" charset="0"/>
              </a:rPr>
              <a:t>dioxide on C 130 </a:t>
            </a:r>
            <a:r>
              <a:rPr lang="en-US" dirty="0">
                <a:latin typeface="Times New Roman" panose="02020603050405020304" pitchFamily="18" charset="0"/>
                <a:cs typeface="Times New Roman" panose="02020603050405020304" pitchFamily="18" charset="0"/>
              </a:rPr>
              <a:t>and 150 </a:t>
            </a:r>
            <a:r>
              <a:rPr lang="el-GR" dirty="0" smtClean="0">
                <a:latin typeface="Times New Roman" panose="02020603050405020304" pitchFamily="18" charset="0"/>
                <a:cs typeface="Times New Roman" panose="02020603050405020304" pitchFamily="18" charset="0"/>
              </a:rPr>
              <a:t>μ</a:t>
            </a:r>
            <a:r>
              <a:rPr lang="en-US" dirty="0" smtClean="0">
                <a:latin typeface="Times New Roman" panose="02020603050405020304" pitchFamily="18" charset="0"/>
                <a:cs typeface="Times New Roman" panose="02020603050405020304" pitchFamily="18" charset="0"/>
              </a:rPr>
              <a:t>g/cm</a:t>
            </a:r>
            <a:r>
              <a:rPr lang="en-US" baseline="30000" dirty="0" smtClean="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5" name="矩形 4"/>
          <p:cNvSpPr/>
          <p:nvPr/>
        </p:nvSpPr>
        <p:spPr>
          <a:xfrm>
            <a:off x="0" y="3336324"/>
            <a:ext cx="9131643" cy="3416320"/>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nalyzing magnet</a:t>
            </a:r>
          </a:p>
          <a:p>
            <a:r>
              <a:rPr lang="en-US" altLang="zh-CN" dirty="0" smtClean="0">
                <a:latin typeface="Times New Roman" panose="02020603050405020304" pitchFamily="18" charset="0"/>
                <a:cs typeface="Times New Roman" panose="02020603050405020304" pitchFamily="18" charset="0"/>
              </a:rPr>
              <a:t>Target</a:t>
            </a:r>
          </a:p>
          <a:p>
            <a:r>
              <a:rPr lang="en-US" altLang="zh-CN" dirty="0" smtClean="0">
                <a:latin typeface="Times New Roman" panose="02020603050405020304" pitchFamily="18" charset="0"/>
                <a:cs typeface="Times New Roman" panose="02020603050405020304" pitchFamily="18" charset="0"/>
              </a:rPr>
              <a:t>Faraday cup connected to a current integrator: beam current incident on the target. Monitor the stability of beam delivery.</a:t>
            </a:r>
          </a:p>
          <a:p>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Position sensitive cathode strip detector</a:t>
            </a:r>
          </a:p>
          <a:p>
            <a:r>
              <a:rPr lang="en-US" dirty="0" smtClean="0">
                <a:latin typeface="Times New Roman" panose="02020603050405020304" pitchFamily="18" charset="0"/>
                <a:cs typeface="Times New Roman" panose="02020603050405020304" pitchFamily="18" charset="0"/>
              </a:rPr>
              <a:t>Cathode foil </a:t>
            </a:r>
            <a:r>
              <a:rPr lang="en-US" altLang="zh-CN" dirty="0" smtClean="0">
                <a:latin typeface="Times New Roman" panose="02020603050405020304" pitchFamily="18" charset="0"/>
                <a:cs typeface="Times New Roman" panose="02020603050405020304" pitchFamily="18" charset="0"/>
              </a:rPr>
              <a:t>Δ</a:t>
            </a:r>
            <a:r>
              <a:rPr lang="en-US" altLang="zh-CN" i="1" dirty="0" smtClean="0">
                <a:latin typeface="Times New Roman" panose="02020603050405020304" pitchFamily="18" charset="0"/>
                <a:cs typeface="Times New Roman" panose="02020603050405020304" pitchFamily="18" charset="0"/>
              </a:rPr>
              <a:t>E</a:t>
            </a:r>
            <a:r>
              <a:rPr lang="en-US" altLang="zh-CN" dirty="0" smtClean="0">
                <a:latin typeface="Times New Roman" panose="02020603050405020304" pitchFamily="18" charset="0"/>
                <a:cs typeface="Times New Roman" panose="02020603050405020304" pitchFamily="18" charset="0"/>
              </a:rPr>
              <a:t>1</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2 Anode wires </a:t>
            </a:r>
            <a:r>
              <a:rPr lang="en-US" altLang="zh-CN" dirty="0" smtClean="0">
                <a:latin typeface="Times New Roman" panose="02020603050405020304" pitchFamily="18" charset="0"/>
                <a:cs typeface="Times New Roman" panose="02020603050405020304" pitchFamily="18" charset="0"/>
              </a:rPr>
              <a:t>Δ</a:t>
            </a:r>
            <a:r>
              <a:rPr lang="en-US" altLang="zh-CN" i="1" dirty="0" smtClean="0">
                <a:latin typeface="Times New Roman" panose="02020603050405020304" pitchFamily="18" charset="0"/>
                <a:cs typeface="Times New Roman" panose="02020603050405020304" pitchFamily="18" charset="0"/>
              </a:rPr>
              <a:t>E</a:t>
            </a:r>
            <a:endParaRPr lang="en-US" dirty="0" smtClean="0">
              <a:latin typeface="Times New Roman" panose="02020603050405020304" pitchFamily="18" charset="0"/>
              <a:cs typeface="Times New Roman" panose="02020603050405020304" pitchFamily="18" charset="0"/>
            </a:endParaRPr>
          </a:p>
          <a:p>
            <a:r>
              <a:rPr lang="en-US" altLang="zh-CN" dirty="0" smtClean="0">
                <a:latin typeface="Times New Roman" panose="02020603050405020304" pitchFamily="18" charset="0"/>
                <a:cs typeface="Times New Roman" panose="02020603050405020304" pitchFamily="18" charset="0"/>
              </a:rPr>
              <a:t>255 Cathode strips</a:t>
            </a:r>
          </a:p>
          <a:p>
            <a:r>
              <a:rPr lang="en-US" altLang="zh-CN" dirty="0" smtClean="0">
                <a:latin typeface="Times New Roman" panose="02020603050405020304" pitchFamily="18" charset="0"/>
                <a:cs typeface="Times New Roman" panose="02020603050405020304" pitchFamily="18" charset="0"/>
              </a:rPr>
              <a:t>scintillator</a:t>
            </a:r>
          </a:p>
          <a:p>
            <a:r>
              <a:rPr lang="en-US" dirty="0" smtClean="0">
                <a:latin typeface="Times New Roman" panose="02020603050405020304" pitchFamily="18" charset="0"/>
                <a:cs typeface="Times New Roman" panose="02020603050405020304" pitchFamily="18" charset="0"/>
              </a:rPr>
              <a:t>The incoming particle position on cathode can be extracted by fitting the charge distribution with a Gaussian.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38403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49616"/>
          <a:stretch/>
        </p:blipFill>
        <p:spPr>
          <a:xfrm>
            <a:off x="0" y="0"/>
            <a:ext cx="4266428" cy="4029075"/>
          </a:xfrm>
          <a:prstGeom prst="rect">
            <a:avLst/>
          </a:prstGeom>
        </p:spPr>
      </p:pic>
      <p:sp>
        <p:nvSpPr>
          <p:cNvPr id="7" name="矩形 6"/>
          <p:cNvSpPr/>
          <p:nvPr/>
        </p:nvSpPr>
        <p:spPr>
          <a:xfrm>
            <a:off x="710338" y="2469488"/>
            <a:ext cx="2663057" cy="389030"/>
          </a:xfrm>
          <a:prstGeom prst="rect">
            <a:avLst/>
          </a:prstGeom>
          <a:solidFill>
            <a:srgbClr val="FF0000">
              <a:alpha val="20000"/>
            </a:srgb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矩形 7"/>
          <p:cNvSpPr/>
          <p:nvPr/>
        </p:nvSpPr>
        <p:spPr>
          <a:xfrm>
            <a:off x="3373395" y="2469488"/>
            <a:ext cx="803189" cy="389030"/>
          </a:xfrm>
          <a:prstGeom prst="rect">
            <a:avLst/>
          </a:prstGeom>
          <a:solidFill>
            <a:srgbClr val="FF0000">
              <a:alpha val="20000"/>
            </a:srgb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矩形 8"/>
          <p:cNvSpPr/>
          <p:nvPr/>
        </p:nvSpPr>
        <p:spPr>
          <a:xfrm>
            <a:off x="1272040" y="2952207"/>
            <a:ext cx="522514"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1" name="矩形 10"/>
          <p:cNvSpPr/>
          <p:nvPr/>
        </p:nvSpPr>
        <p:spPr>
          <a:xfrm>
            <a:off x="2592695" y="2013715"/>
            <a:ext cx="1015478"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2" name="矩形 11"/>
          <p:cNvSpPr/>
          <p:nvPr/>
        </p:nvSpPr>
        <p:spPr>
          <a:xfrm>
            <a:off x="0" y="4095818"/>
            <a:ext cx="9144000" cy="2246769"/>
          </a:xfrm>
          <a:prstGeom prst="rect">
            <a:avLst/>
          </a:prstGeom>
        </p:spPr>
        <p:txBody>
          <a:bodyPr wrap="square">
            <a:spAutoFit/>
          </a:bodyPr>
          <a:lstStyle/>
          <a:p>
            <a:r>
              <a:rPr lang="en-US" sz="2000" dirty="0" smtClean="0"/>
              <a:t>June</a:t>
            </a:r>
          </a:p>
          <a:p>
            <a:r>
              <a:rPr lang="en-US" sz="2000" dirty="0" smtClean="0"/>
              <a:t>13 Alan Chen</a:t>
            </a:r>
          </a:p>
          <a:p>
            <a:r>
              <a:rPr lang="en-US" sz="2000" dirty="0" smtClean="0"/>
              <a:t>14 Tamas Budner, Lijie Sun</a:t>
            </a:r>
          </a:p>
          <a:p>
            <a:r>
              <a:rPr lang="en-US" sz="2000" dirty="0" smtClean="0"/>
              <a:t>15 Johnson Liang, </a:t>
            </a:r>
            <a:r>
              <a:rPr lang="en-US" sz="2000" dirty="0" err="1" smtClean="0"/>
              <a:t>Athanasios</a:t>
            </a:r>
            <a:r>
              <a:rPr lang="en-US" sz="2000" dirty="0" smtClean="0"/>
              <a:t> </a:t>
            </a:r>
            <a:r>
              <a:rPr lang="en-US" sz="2000" dirty="0" err="1" smtClean="0"/>
              <a:t>Psaltis</a:t>
            </a:r>
            <a:r>
              <a:rPr lang="en-US" sz="2000" dirty="0" smtClean="0"/>
              <a:t>, Liam Kroll</a:t>
            </a:r>
          </a:p>
          <a:p>
            <a:r>
              <a:rPr lang="en-US" sz="2000" dirty="0" smtClean="0"/>
              <a:t>16 Chris Wrede</a:t>
            </a:r>
          </a:p>
          <a:p>
            <a:r>
              <a:rPr lang="en-US" sz="2000" dirty="0" smtClean="0"/>
              <a:t>17 – 21 morning  McMaster </a:t>
            </a:r>
            <a:r>
              <a:rPr lang="en-US" sz="2000" dirty="0" err="1" smtClean="0"/>
              <a:t>exp</a:t>
            </a:r>
            <a:endParaRPr lang="en-US" sz="2000" dirty="0" smtClean="0"/>
          </a:p>
          <a:p>
            <a:r>
              <a:rPr lang="en-US" sz="2000" dirty="0" smtClean="0"/>
              <a:t>21 – 24 morning  MSU </a:t>
            </a:r>
            <a:r>
              <a:rPr lang="en-US" sz="2000" dirty="0" err="1" smtClean="0"/>
              <a:t>exp</a:t>
            </a:r>
            <a:endParaRPr lang="en-US" sz="2000" dirty="0" smtClean="0"/>
          </a:p>
        </p:txBody>
      </p:sp>
      <p:sp>
        <p:nvSpPr>
          <p:cNvPr id="15" name="矩形 14"/>
          <p:cNvSpPr/>
          <p:nvPr/>
        </p:nvSpPr>
        <p:spPr>
          <a:xfrm>
            <a:off x="115008" y="2952207"/>
            <a:ext cx="1058884" cy="389030"/>
          </a:xfrm>
          <a:prstGeom prst="rect">
            <a:avLst/>
          </a:prstGeom>
          <a:solidFill>
            <a:srgbClr val="FF0000">
              <a:alpha val="20000"/>
            </a:srgb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 name="文本框 2"/>
          <p:cNvSpPr txBox="1"/>
          <p:nvPr/>
        </p:nvSpPr>
        <p:spPr>
          <a:xfrm>
            <a:off x="4382814" y="-4271"/>
            <a:ext cx="4761186" cy="3139321"/>
          </a:xfrm>
          <a:prstGeom prst="rect">
            <a:avLst/>
          </a:prstGeom>
          <a:noFill/>
        </p:spPr>
        <p:txBody>
          <a:bodyPr wrap="square" rtlCol="0">
            <a:spAutoFit/>
          </a:bodyPr>
          <a:lstStyle/>
          <a:p>
            <a:r>
              <a:rPr lang="en-US" altLang="zh-CN" dirty="0" smtClean="0"/>
              <a:t>June 20, 2019</a:t>
            </a:r>
          </a:p>
          <a:p>
            <a:r>
              <a:rPr lang="en-US" dirty="0" smtClean="0"/>
              <a:t>Chris left for the US.</a:t>
            </a:r>
          </a:p>
          <a:p>
            <a:r>
              <a:rPr lang="en-US" dirty="0" smtClean="0"/>
              <a:t>Working on the Offline sorting code, which basically is application of two cuts and renaming other variables.</a:t>
            </a:r>
          </a:p>
          <a:p>
            <a:r>
              <a:rPr lang="en-US" dirty="0" smtClean="0"/>
              <a:t>Seems a waste of time.</a:t>
            </a:r>
          </a:p>
          <a:p>
            <a:r>
              <a:rPr lang="en-US" dirty="0" smtClean="0"/>
              <a:t>Stop at here.</a:t>
            </a:r>
          </a:p>
          <a:p>
            <a:r>
              <a:rPr lang="en-US" dirty="0" smtClean="0"/>
              <a:t>If we get another chance in the future, try to continue the offline and </a:t>
            </a:r>
            <a:r>
              <a:rPr lang="en-US" dirty="0" err="1" smtClean="0"/>
              <a:t>Spanc</a:t>
            </a:r>
            <a:r>
              <a:rPr lang="en-US" dirty="0" smtClean="0"/>
              <a:t>.</a:t>
            </a:r>
          </a:p>
          <a:p>
            <a:r>
              <a:rPr lang="en-US" dirty="0" smtClean="0"/>
              <a:t>Johnson has the instructions of changing Q3D angle, magnetic field, and </a:t>
            </a:r>
            <a:r>
              <a:rPr lang="en-US" smtClean="0"/>
              <a:t>target angle.</a:t>
            </a:r>
            <a:endParaRPr lang="en-US" dirty="0"/>
          </a:p>
        </p:txBody>
      </p:sp>
    </p:spTree>
    <p:extLst>
      <p:ext uri="{BB962C8B-B14F-4D97-AF65-F5344CB8AC3E}">
        <p14:creationId xmlns:p14="http://schemas.microsoft.com/office/powerpoint/2010/main" val="1565790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1200329"/>
          </a:xfrm>
          <a:prstGeom prst="rect">
            <a:avLst/>
          </a:prstGeom>
        </p:spPr>
        <p:txBody>
          <a:bodyPr wrap="square">
            <a:spAutoFit/>
          </a:bodyPr>
          <a:lstStyle/>
          <a:p>
            <a:pPr algn="just"/>
            <a:r>
              <a:rPr lang="en-US" dirty="0"/>
              <a:t>The current 30P(p,γ) rate is </a:t>
            </a:r>
            <a:r>
              <a:rPr lang="en-US" dirty="0" smtClean="0"/>
              <a:t>still affected </a:t>
            </a:r>
            <a:r>
              <a:rPr lang="en-US" dirty="0"/>
              <a:t>by nuclear uncertainties (Section 4.4.4.3). This is of paramount importance, </a:t>
            </a:r>
            <a:r>
              <a:rPr lang="en-US" dirty="0" smtClean="0"/>
              <a:t>since this </a:t>
            </a:r>
            <a:r>
              <a:rPr lang="en-US" dirty="0"/>
              <a:t>reaction not only determines the abundance pattern of nuclei heavier than P (i.e., </a:t>
            </a:r>
            <a:r>
              <a:rPr lang="en-US" dirty="0" smtClean="0"/>
              <a:t>S, </a:t>
            </a:r>
            <a:r>
              <a:rPr lang="en-US" dirty="0" err="1" smtClean="0"/>
              <a:t>Cl</a:t>
            </a:r>
            <a:r>
              <a:rPr lang="en-US" dirty="0"/>
              <a:t>, </a:t>
            </a:r>
            <a:r>
              <a:rPr lang="en-US" dirty="0" err="1"/>
              <a:t>Ar</a:t>
            </a:r>
            <a:r>
              <a:rPr lang="en-US" dirty="0"/>
              <a:t>, K) but also, in competition with 30P(β+)30Si, determines the final 30Si/28Si </a:t>
            </a:r>
            <a:r>
              <a:rPr lang="en-US" dirty="0" smtClean="0"/>
              <a:t>ratio, a </a:t>
            </a:r>
            <a:r>
              <a:rPr lang="en-US" dirty="0"/>
              <a:t>valuable tool for identifying </a:t>
            </a:r>
            <a:r>
              <a:rPr lang="en-US" dirty="0" err="1"/>
              <a:t>presolar</a:t>
            </a:r>
            <a:r>
              <a:rPr lang="en-US" dirty="0"/>
              <a:t> nova grains (see Section 4.6.2).</a:t>
            </a:r>
          </a:p>
        </p:txBody>
      </p:sp>
    </p:spTree>
    <p:extLst>
      <p:ext uri="{BB962C8B-B14F-4D97-AF65-F5344CB8AC3E}">
        <p14:creationId xmlns:p14="http://schemas.microsoft.com/office/powerpoint/2010/main" val="30104605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721296"/>
          </a:xfrm>
          <a:prstGeom prst="rect">
            <a:avLst/>
          </a:prstGeom>
        </p:spPr>
      </p:pic>
    </p:spTree>
    <p:extLst>
      <p:ext uri="{BB962C8B-B14F-4D97-AF65-F5344CB8AC3E}">
        <p14:creationId xmlns:p14="http://schemas.microsoft.com/office/powerpoint/2010/main" val="1048770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12734"/>
            <a:ext cx="9144000" cy="6641108"/>
          </a:xfrm>
          <a:prstGeom prst="rect">
            <a:avLst/>
          </a:prstGeom>
        </p:spPr>
      </p:pic>
    </p:spTree>
    <p:extLst>
      <p:ext uri="{BB962C8B-B14F-4D97-AF65-F5344CB8AC3E}">
        <p14:creationId xmlns:p14="http://schemas.microsoft.com/office/powerpoint/2010/main" val="38456992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ig2_02"/>
          <p:cNvPicPr/>
          <p:nvPr/>
        </p:nvPicPr>
        <p:blipFill rotWithShape="1">
          <a:blip r:embed="rId2"/>
          <a:srcRect t="11959" r="8933"/>
          <a:stretch/>
        </p:blipFill>
        <p:spPr bwMode="auto">
          <a:xfrm>
            <a:off x="5047119" y="1"/>
            <a:ext cx="4092075" cy="3930414"/>
          </a:xfrm>
          <a:prstGeom prst="rect">
            <a:avLst/>
          </a:prstGeom>
          <a:noFill/>
          <a:ln w="9525">
            <a:noFill/>
            <a:miter lim="800000"/>
            <a:headEnd/>
            <a:tailEnd/>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4965106" cy="3770333"/>
          </a:xfrm>
          <a:prstGeom prst="rect">
            <a:avLst/>
          </a:prstGeom>
        </p:spPr>
      </p:pic>
      <p:sp>
        <p:nvSpPr>
          <p:cNvPr id="4" name="文本框 3"/>
          <p:cNvSpPr txBox="1"/>
          <p:nvPr/>
        </p:nvSpPr>
        <p:spPr>
          <a:xfrm>
            <a:off x="0" y="3770334"/>
            <a:ext cx="9139194" cy="2308324"/>
          </a:xfrm>
          <a:prstGeom prst="rect">
            <a:avLst/>
          </a:prstGeom>
          <a:noFill/>
        </p:spPr>
        <p:txBody>
          <a:bodyPr wrap="square" rtlCol="0">
            <a:spAutoFit/>
          </a:bodyPr>
          <a:lstStyle/>
          <a:p>
            <a:r>
              <a:rPr lang="en-US" dirty="0" smtClean="0">
                <a:latin typeface="Times New Roman" panose="02020603050405020304" pitchFamily="18" charset="0"/>
                <a:cs typeface="Times New Roman" panose="02020603050405020304" pitchFamily="18" charset="0"/>
              </a:rPr>
              <a:t>Shift correction: Beam position is drifting, so the triton and deuteron positions at the focal plane are drifting. Each triton spectrum is shifted to conform to a common arbitrary reference based on the deuteron shifts.</a:t>
            </a:r>
          </a:p>
          <a:p>
            <a:r>
              <a:rPr lang="en-US" dirty="0" smtClean="0">
                <a:latin typeface="Times New Roman" panose="02020603050405020304" pitchFamily="18" charset="0"/>
                <a:cs typeface="Times New Roman" panose="02020603050405020304" pitchFamily="18" charset="0"/>
              </a:rPr>
              <a:t>Background subtraction: Runs taken with a </a:t>
            </a:r>
            <a:r>
              <a:rPr lang="en-US" baseline="30000" dirty="0" smtClean="0">
                <a:latin typeface="Times New Roman" panose="02020603050405020304" pitchFamily="18" charset="0"/>
                <a:cs typeface="Times New Roman" panose="02020603050405020304" pitchFamily="18" charset="0"/>
              </a:rPr>
              <a:t>13</a:t>
            </a:r>
            <a:r>
              <a:rPr lang="en-US" dirty="0" smtClean="0">
                <a:latin typeface="Times New Roman" panose="02020603050405020304" pitchFamily="18" charset="0"/>
                <a:cs typeface="Times New Roman" panose="02020603050405020304" pitchFamily="18" charset="0"/>
              </a:rPr>
              <a:t>C target are normalized </a:t>
            </a:r>
            <a:r>
              <a:rPr lang="en-US" dirty="0">
                <a:latin typeface="Times New Roman" panose="02020603050405020304" pitchFamily="18" charset="0"/>
                <a:cs typeface="Times New Roman" panose="02020603050405020304" pitchFamily="18" charset="0"/>
              </a:rPr>
              <a:t>and subtracted from each spectrum</a:t>
            </a:r>
            <a:r>
              <a:rPr lang="en-US" dirty="0" smtClean="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Q3D focal-plane position spectra of tritons from the (</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He</a:t>
            </a:r>
            <a:r>
              <a:rPr lang="en-US" i="1" dirty="0">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 reactions </a:t>
            </a:r>
            <a:r>
              <a:rPr lang="en-US" b="1" dirty="0">
                <a:latin typeface="Times New Roman" panose="02020603050405020304" pitchFamily="18" charset="0"/>
                <a:cs typeface="Times New Roman" panose="02020603050405020304" pitchFamily="18" charset="0"/>
              </a:rPr>
              <a:t>leading</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to </a:t>
            </a:r>
            <a:r>
              <a:rPr lang="en-US" b="1" dirty="0" smtClean="0">
                <a:latin typeface="Times New Roman" panose="02020603050405020304" pitchFamily="18" charset="0"/>
                <a:cs typeface="Times New Roman" panose="02020603050405020304" pitchFamily="18" charset="0"/>
              </a:rPr>
              <a:t>product nuclides</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96170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717"/>
            <a:ext cx="9144000" cy="6854283"/>
          </a:xfrm>
          <a:prstGeom prst="rect">
            <a:avLst/>
          </a:prstGeom>
        </p:spPr>
      </p:pic>
      <p:sp>
        <p:nvSpPr>
          <p:cNvPr id="4" name="矩形 3"/>
          <p:cNvSpPr/>
          <p:nvPr/>
        </p:nvSpPr>
        <p:spPr>
          <a:xfrm>
            <a:off x="2198914" y="850651"/>
            <a:ext cx="6945086" cy="646331"/>
          </a:xfrm>
          <a:prstGeom prst="rect">
            <a:avLst/>
          </a:prstGeom>
        </p:spPr>
        <p:txBody>
          <a:bodyPr wrap="square">
            <a:spAutoFit/>
          </a:bodyPr>
          <a:lstStyle/>
          <a:p>
            <a:r>
              <a:rPr lang="en-US" dirty="0">
                <a:solidFill>
                  <a:srgbClr val="0070C0"/>
                </a:solidFill>
              </a:rPr>
              <a:t>The installation of the </a:t>
            </a:r>
            <a:r>
              <a:rPr lang="en-US" dirty="0" smtClean="0">
                <a:solidFill>
                  <a:srgbClr val="0070C0"/>
                </a:solidFill>
              </a:rPr>
              <a:t>SE-SPS is </a:t>
            </a:r>
            <a:r>
              <a:rPr lang="en-US" dirty="0">
                <a:solidFill>
                  <a:srgbClr val="0070C0"/>
                </a:solidFill>
              </a:rPr>
              <a:t>creating new science opportunities and binding </a:t>
            </a:r>
            <a:r>
              <a:rPr lang="en-US" dirty="0" smtClean="0">
                <a:solidFill>
                  <a:srgbClr val="0070C0"/>
                </a:solidFill>
              </a:rPr>
              <a:t>the programs </a:t>
            </a:r>
            <a:r>
              <a:rPr lang="en-US" dirty="0">
                <a:solidFill>
                  <a:srgbClr val="0070C0"/>
                </a:solidFill>
              </a:rPr>
              <a:t>together and attracting more outside </a:t>
            </a:r>
            <a:r>
              <a:rPr lang="en-US" dirty="0" smtClean="0">
                <a:solidFill>
                  <a:srgbClr val="0070C0"/>
                </a:solidFill>
              </a:rPr>
              <a:t>scientist.</a:t>
            </a:r>
            <a:endParaRPr lang="en-US" dirty="0">
              <a:solidFill>
                <a:srgbClr val="0070C0"/>
              </a:solidFill>
            </a:endParaRPr>
          </a:p>
        </p:txBody>
      </p:sp>
    </p:spTree>
    <p:extLst>
      <p:ext uri="{BB962C8B-B14F-4D97-AF65-F5344CB8AC3E}">
        <p14:creationId xmlns:p14="http://schemas.microsoft.com/office/powerpoint/2010/main" val="9256121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54283"/>
          </a:xfrm>
          <a:prstGeom prst="rect">
            <a:avLst/>
          </a:prstGeom>
        </p:spPr>
      </p:pic>
    </p:spTree>
    <p:extLst>
      <p:ext uri="{BB962C8B-B14F-4D97-AF65-F5344CB8AC3E}">
        <p14:creationId xmlns:p14="http://schemas.microsoft.com/office/powerpoint/2010/main" val="2716797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909310"/>
          </a:xfrm>
          <a:prstGeom prst="rect">
            <a:avLst/>
          </a:prstGeom>
        </p:spPr>
        <p:txBody>
          <a:bodyPr wrap="square">
            <a:spAutoFit/>
          </a:bodyPr>
          <a:lstStyle/>
          <a:p>
            <a:pPr algn="just"/>
            <a:r>
              <a:rPr lang="en-US" dirty="0"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Ion-implanted targets:</a:t>
            </a:r>
          </a:p>
          <a:p>
            <a:endParaRPr lang="en-US" altLang="zh-CN"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 </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micrograms per square centimeter)</a:t>
            </a:r>
          </a:p>
          <a:p>
            <a:pPr algn="just"/>
            <a:endParaRPr lang="en-US"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dirty="0" smtClean="0">
                <a:latin typeface="Times New Roman" panose="02020603050405020304" pitchFamily="18" charset="0"/>
                <a:ea typeface="Tahoma" panose="020B0604030504040204" pitchFamily="34" charset="0"/>
                <a:cs typeface="Times New Roman" panose="02020603050405020304" pitchFamily="18" charset="0"/>
              </a:rPr>
              <a:t>Wrede</a:t>
            </a:r>
            <a:r>
              <a:rPr lang="en-US" dirty="0">
                <a:latin typeface="Times New Roman" panose="02020603050405020304" pitchFamily="18" charset="0"/>
                <a:ea typeface="Tahoma" panose="020B0604030504040204" pitchFamily="34" charset="0"/>
                <a:cs typeface="Times New Roman" panose="02020603050405020304" pitchFamily="18" charset="0"/>
              </a:rPr>
              <a:t>:</a:t>
            </a:r>
          </a:p>
          <a:p>
            <a:pPr algn="just"/>
            <a:r>
              <a:rPr lang="en-US" dirty="0">
                <a:latin typeface="Times New Roman" panose="02020603050405020304" pitchFamily="18" charset="0"/>
                <a:ea typeface="Tahoma" panose="020B0604030504040204" pitchFamily="34" charset="0"/>
                <a:cs typeface="Times New Roman" panose="02020603050405020304" pitchFamily="18" charset="0"/>
              </a:rPr>
              <a:t>Natural-abundance, 30 </a:t>
            </a:r>
            <a:r>
              <a:rPr lang="en-US" altLang="zh-CN"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ea typeface="Tahoma" panose="020B0604030504040204" pitchFamily="34" charset="0"/>
                <a:cs typeface="Times New Roman" panose="02020603050405020304" pitchFamily="18" charset="0"/>
              </a:rPr>
              <a:t> carbon foils were obtained from a commercial supplier [</a:t>
            </a:r>
            <a:r>
              <a:rPr lang="it-IT" dirty="0">
                <a:latin typeface="Times New Roman" panose="02020603050405020304" pitchFamily="18" charset="0"/>
                <a:ea typeface="Tahoma" panose="020B0604030504040204" pitchFamily="34" charset="0"/>
                <a:cs typeface="Times New Roman" panose="02020603050405020304" pitchFamily="18" charset="0"/>
              </a:rPr>
              <a:t>Arizona Carbon Foil Co., Inc., Tuscon, AZ 85719-2440, USA</a:t>
            </a:r>
            <a:r>
              <a:rPr lang="en-US" dirty="0">
                <a:latin typeface="Times New Roman" panose="02020603050405020304" pitchFamily="18" charset="0"/>
                <a:ea typeface="Tahoma" panose="020B0604030504040204" pitchFamily="34" charset="0"/>
                <a:cs typeface="Times New Roman" panose="02020603050405020304" pitchFamily="18" charset="0"/>
              </a:rPr>
              <a:t>] on microscope slides and floated in deionized water onto stainless steel frames with aperture dimensions of 9 mm</a:t>
            </a:r>
            <a:r>
              <a:rPr lang="en-US" altLang="zh-CN" dirty="0">
                <a:latin typeface="Times New Roman" panose="02020603050405020304" pitchFamily="18" charset="0"/>
                <a:ea typeface="Tahoma" panose="020B0604030504040204" pitchFamily="34" charset="0"/>
                <a:cs typeface="Times New Roman" panose="02020603050405020304" pitchFamily="18" charset="0"/>
              </a:rPr>
              <a:t>×</a:t>
            </a:r>
            <a:r>
              <a:rPr lang="en-US" dirty="0">
                <a:latin typeface="Times New Roman" panose="02020603050405020304" pitchFamily="18" charset="0"/>
                <a:ea typeface="Tahoma" panose="020B0604030504040204" pitchFamily="34" charset="0"/>
                <a:cs typeface="Times New Roman" panose="02020603050405020304" pitchFamily="18" charset="0"/>
              </a:rPr>
              <a:t>12 mm.</a:t>
            </a:r>
          </a:p>
          <a:p>
            <a:pPr algn="just"/>
            <a:endParaRPr lang="en-US"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dirty="0" err="1">
                <a:latin typeface="Times New Roman" panose="02020603050405020304" pitchFamily="18" charset="0"/>
                <a:ea typeface="Tahoma" panose="020B0604030504040204" pitchFamily="34" charset="0"/>
                <a:cs typeface="Times New Roman" panose="02020603050405020304" pitchFamily="18" charset="0"/>
              </a:rPr>
              <a:t>isotopically</a:t>
            </a:r>
            <a:r>
              <a:rPr lang="en-US" dirty="0">
                <a:latin typeface="Times New Roman" panose="02020603050405020304" pitchFamily="18" charset="0"/>
                <a:ea typeface="Tahoma" panose="020B0604030504040204" pitchFamily="34" charset="0"/>
                <a:cs typeface="Times New Roman" panose="02020603050405020304" pitchFamily="18" charset="0"/>
              </a:rPr>
              <a:t> pure 3-6 </a:t>
            </a:r>
            <a:r>
              <a:rPr lang="en-US" altLang="zh-CN"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ea typeface="Tahoma" panose="020B0604030504040204" pitchFamily="34" charset="0"/>
                <a:cs typeface="Times New Roman" panose="02020603050405020304" pitchFamily="18" charset="0"/>
              </a:rPr>
              <a:t> targets of </a:t>
            </a:r>
            <a:r>
              <a:rPr lang="en-US" baseline="30000" dirty="0">
                <a:latin typeface="Times New Roman" panose="02020603050405020304" pitchFamily="18" charset="0"/>
                <a:ea typeface="Tahoma" panose="020B0604030504040204" pitchFamily="34" charset="0"/>
                <a:cs typeface="Times New Roman" panose="02020603050405020304" pitchFamily="18" charset="0"/>
              </a:rPr>
              <a:t>20</a:t>
            </a:r>
            <a:r>
              <a:rPr lang="en-US" dirty="0">
                <a:latin typeface="Times New Roman" panose="02020603050405020304" pitchFamily="18" charset="0"/>
                <a:ea typeface="Tahoma" panose="020B0604030504040204" pitchFamily="34" charset="0"/>
                <a:cs typeface="Times New Roman" panose="02020603050405020304" pitchFamily="18" charset="0"/>
              </a:rPr>
              <a:t>Ne, </a:t>
            </a:r>
            <a:r>
              <a:rPr lang="en-US" baseline="30000" dirty="0">
                <a:latin typeface="Times New Roman" panose="02020603050405020304" pitchFamily="18" charset="0"/>
                <a:ea typeface="Tahoma" panose="020B0604030504040204" pitchFamily="34" charset="0"/>
                <a:cs typeface="Times New Roman" panose="02020603050405020304" pitchFamily="18" charset="0"/>
              </a:rPr>
              <a:t>24</a:t>
            </a:r>
            <a:r>
              <a:rPr lang="en-US" dirty="0">
                <a:latin typeface="Times New Roman" panose="02020603050405020304" pitchFamily="18" charset="0"/>
                <a:ea typeface="Tahoma" panose="020B0604030504040204" pitchFamily="34" charset="0"/>
                <a:cs typeface="Times New Roman" panose="02020603050405020304" pitchFamily="18" charset="0"/>
              </a:rPr>
              <a:t>Mg, </a:t>
            </a:r>
            <a:r>
              <a:rPr lang="en-US" baseline="30000" dirty="0">
                <a:latin typeface="Times New Roman" panose="02020603050405020304" pitchFamily="18" charset="0"/>
                <a:ea typeface="Tahoma" panose="020B0604030504040204" pitchFamily="34" charset="0"/>
                <a:cs typeface="Times New Roman" panose="02020603050405020304" pitchFamily="18" charset="0"/>
              </a:rPr>
              <a:t>28</a:t>
            </a:r>
            <a:r>
              <a:rPr lang="en-US" dirty="0">
                <a:latin typeface="Times New Roman" panose="02020603050405020304" pitchFamily="18" charset="0"/>
                <a:ea typeface="Tahoma" panose="020B0604030504040204" pitchFamily="34" charset="0"/>
                <a:cs typeface="Times New Roman" panose="02020603050405020304" pitchFamily="18" charset="0"/>
              </a:rPr>
              <a:t>Si, </a:t>
            </a:r>
            <a:r>
              <a:rPr lang="en-US" baseline="30000" dirty="0">
                <a:latin typeface="Times New Roman" panose="02020603050405020304" pitchFamily="18" charset="0"/>
                <a:ea typeface="Tahoma" panose="020B0604030504040204" pitchFamily="34" charset="0"/>
                <a:cs typeface="Times New Roman" panose="02020603050405020304" pitchFamily="18" charset="0"/>
              </a:rPr>
              <a:t>32</a:t>
            </a:r>
            <a:r>
              <a:rPr lang="en-US" dirty="0">
                <a:latin typeface="Times New Roman" panose="02020603050405020304" pitchFamily="18" charset="0"/>
                <a:ea typeface="Tahoma" panose="020B0604030504040204" pitchFamily="34" charset="0"/>
                <a:cs typeface="Times New Roman" panose="02020603050405020304" pitchFamily="18" charset="0"/>
              </a:rPr>
              <a:t>S, and </a:t>
            </a:r>
            <a:r>
              <a:rPr lang="en-US" baseline="30000" dirty="0">
                <a:latin typeface="Times New Roman" panose="02020603050405020304" pitchFamily="18" charset="0"/>
                <a:ea typeface="Tahoma" panose="020B0604030504040204" pitchFamily="34" charset="0"/>
                <a:cs typeface="Times New Roman" panose="02020603050405020304" pitchFamily="18" charset="0"/>
              </a:rPr>
              <a:t>36</a:t>
            </a:r>
            <a:r>
              <a:rPr lang="en-US" dirty="0">
                <a:latin typeface="Times New Roman" panose="02020603050405020304" pitchFamily="18" charset="0"/>
                <a:ea typeface="Tahoma" panose="020B0604030504040204" pitchFamily="34" charset="0"/>
                <a:cs typeface="Times New Roman" panose="02020603050405020304" pitchFamily="18" charset="0"/>
              </a:rPr>
              <a:t>Ar by the implantation of 25-70 keV ions into 30 </a:t>
            </a:r>
            <a:r>
              <a:rPr lang="en-US" altLang="zh-CN"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self-supporting </a:t>
            </a:r>
            <a:r>
              <a:rPr lang="en-US" dirty="0">
                <a:latin typeface="Times New Roman" panose="02020603050405020304" pitchFamily="18" charset="0"/>
                <a:ea typeface="Tahoma" panose="020B0604030504040204" pitchFamily="34" charset="0"/>
                <a:cs typeface="Times New Roman" panose="02020603050405020304" pitchFamily="18" charset="0"/>
              </a:rPr>
              <a:t>carbon foils. ubiquitous oxygen</a:t>
            </a:r>
          </a:p>
          <a:p>
            <a:pPr algn="just"/>
            <a:endParaRPr lang="en-US"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fr-FR" dirty="0">
                <a:latin typeface="Times New Roman" panose="02020603050405020304" pitchFamily="18" charset="0"/>
                <a:ea typeface="Tahoma" panose="020B0604030504040204" pitchFamily="34" charset="0"/>
                <a:cs typeface="Times New Roman" panose="02020603050405020304" pitchFamily="18" charset="0"/>
              </a:rPr>
              <a:t>1) The bought natural-abundance, </a:t>
            </a:r>
            <a:r>
              <a:rPr lang="en-US" dirty="0">
                <a:latin typeface="Times New Roman" panose="02020603050405020304" pitchFamily="18" charset="0"/>
                <a:ea typeface="Tahoma" panose="020B0604030504040204" pitchFamily="34" charset="0"/>
                <a:cs typeface="Times New Roman" panose="02020603050405020304" pitchFamily="18" charset="0"/>
              </a:rPr>
              <a:t>30 </a:t>
            </a:r>
            <a:r>
              <a:rPr lang="en-US" altLang="zh-CN"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ea typeface="Tahoma" panose="020B0604030504040204" pitchFamily="34" charset="0"/>
                <a:cs typeface="Times New Roman" panose="02020603050405020304" pitchFamily="18" charset="0"/>
              </a:rPr>
              <a:t> </a:t>
            </a:r>
            <a:r>
              <a:rPr lang="fr-FR" dirty="0">
                <a:latin typeface="Times New Roman" panose="02020603050405020304" pitchFamily="18" charset="0"/>
                <a:ea typeface="Tahoma" panose="020B0604030504040204" pitchFamily="34" charset="0"/>
                <a:cs typeface="Times New Roman" panose="02020603050405020304" pitchFamily="18" charset="0"/>
              </a:rPr>
              <a:t>carbon foils are deposited on </a:t>
            </a:r>
            <a:r>
              <a:rPr lang="fr-FR" b="1" dirty="0">
                <a:latin typeface="Times New Roman" panose="02020603050405020304" pitchFamily="18" charset="0"/>
                <a:ea typeface="Tahoma" panose="020B0604030504040204" pitchFamily="34" charset="0"/>
                <a:cs typeface="Times New Roman" panose="02020603050405020304" pitchFamily="18" charset="0"/>
              </a:rPr>
              <a:t>microscope</a:t>
            </a:r>
            <a:r>
              <a:rPr lang="fr-FR" dirty="0">
                <a:latin typeface="Times New Roman" panose="02020603050405020304" pitchFamily="18" charset="0"/>
                <a:ea typeface="Tahoma" panose="020B0604030504040204" pitchFamily="34" charset="0"/>
                <a:cs typeface="Times New Roman" panose="02020603050405020304" pitchFamily="18" charset="0"/>
              </a:rPr>
              <a:t> </a:t>
            </a:r>
            <a:r>
              <a:rPr lang="fr-FR" b="1" dirty="0">
                <a:latin typeface="Times New Roman" panose="02020603050405020304" pitchFamily="18" charset="0"/>
                <a:ea typeface="Tahoma" panose="020B0604030504040204" pitchFamily="34" charset="0"/>
                <a:cs typeface="Times New Roman" panose="02020603050405020304" pitchFamily="18" charset="0"/>
              </a:rPr>
              <a:t>slides.</a:t>
            </a:r>
          </a:p>
          <a:p>
            <a:pPr algn="just"/>
            <a:r>
              <a:rPr lang="fr-FR" dirty="0">
                <a:latin typeface="Times New Roman" panose="02020603050405020304" pitchFamily="18" charset="0"/>
                <a:ea typeface="Tahoma" panose="020B0604030504040204" pitchFamily="34" charset="0"/>
                <a:cs typeface="Times New Roman" panose="02020603050405020304" pitchFamily="18" charset="0"/>
              </a:rPr>
              <a:t>2) The carbon foils were </a:t>
            </a:r>
            <a:r>
              <a:rPr lang="fr-FR" b="1" dirty="0">
                <a:latin typeface="Times New Roman" panose="02020603050405020304" pitchFamily="18" charset="0"/>
                <a:ea typeface="Tahoma" panose="020B0604030504040204" pitchFamily="34" charset="0"/>
                <a:cs typeface="Times New Roman" panose="02020603050405020304" pitchFamily="18" charset="0"/>
              </a:rPr>
              <a:t>float</a:t>
            </a:r>
            <a:r>
              <a:rPr lang="fr-FR" dirty="0">
                <a:latin typeface="Times New Roman" panose="02020603050405020304" pitchFamily="18" charset="0"/>
                <a:ea typeface="Tahoma" panose="020B0604030504040204" pitchFamily="34" charset="0"/>
                <a:cs typeface="Times New Roman" panose="02020603050405020304" pitchFamily="18" charset="0"/>
              </a:rPr>
              <a:t> in deionized water onto stainless steel </a:t>
            </a:r>
            <a:r>
              <a:rPr lang="fr-FR" b="1" dirty="0">
                <a:latin typeface="Times New Roman" panose="02020603050405020304" pitchFamily="18" charset="0"/>
                <a:ea typeface="Tahoma" panose="020B0604030504040204" pitchFamily="34" charset="0"/>
                <a:cs typeface="Times New Roman" panose="02020603050405020304" pitchFamily="18" charset="0"/>
              </a:rPr>
              <a:t>frames.</a:t>
            </a:r>
          </a:p>
          <a:p>
            <a:pPr algn="just"/>
            <a:r>
              <a:rPr lang="fr-FR" dirty="0">
                <a:latin typeface="Times New Roman" panose="02020603050405020304" pitchFamily="18" charset="0"/>
                <a:ea typeface="Tahoma" panose="020B0604030504040204" pitchFamily="34" charset="0"/>
                <a:cs typeface="Times New Roman" panose="02020603050405020304" pitchFamily="18" charset="0"/>
              </a:rPr>
              <a:t>3) Dry and secured to an </a:t>
            </a:r>
            <a:r>
              <a:rPr lang="fr-FR" b="1" dirty="0">
                <a:latin typeface="Times New Roman" panose="02020603050405020304" pitchFamily="18" charset="0"/>
                <a:ea typeface="Tahoma" panose="020B0604030504040204" pitchFamily="34" charset="0"/>
                <a:cs typeface="Times New Roman" panose="02020603050405020304" pitchFamily="18" charset="0"/>
              </a:rPr>
              <a:t>plate</a:t>
            </a:r>
            <a:r>
              <a:rPr lang="fr-FR" dirty="0">
                <a:latin typeface="Times New Roman" panose="02020603050405020304" pitchFamily="18" charset="0"/>
                <a:ea typeface="Tahoma" panose="020B0604030504040204" pitchFamily="34" charset="0"/>
                <a:cs typeface="Times New Roman" panose="02020603050405020304" pitchFamily="18" charset="0"/>
              </a:rPr>
              <a:t> centered on the beam axis.</a:t>
            </a:r>
          </a:p>
          <a:p>
            <a:pPr algn="just"/>
            <a:r>
              <a:rPr lang="fr-FR" dirty="0">
                <a:latin typeface="Times New Roman" panose="02020603050405020304" pitchFamily="18" charset="0"/>
                <a:ea typeface="Tahoma" panose="020B0604030504040204" pitchFamily="34" charset="0"/>
                <a:cs typeface="Times New Roman" panose="02020603050405020304" pitchFamily="18" charset="0"/>
              </a:rPr>
              <a:t>4) Implant </a:t>
            </a:r>
            <a:r>
              <a:rPr lang="fr-FR" baseline="30000" dirty="0">
                <a:latin typeface="Times New Roman" panose="02020603050405020304" pitchFamily="18" charset="0"/>
                <a:ea typeface="Tahoma" panose="020B0604030504040204" pitchFamily="34" charset="0"/>
                <a:cs typeface="Times New Roman" panose="02020603050405020304" pitchFamily="18" charset="0"/>
              </a:rPr>
              <a:t>32</a:t>
            </a:r>
            <a:r>
              <a:rPr lang="fr-FR" dirty="0">
                <a:latin typeface="Times New Roman" panose="02020603050405020304" pitchFamily="18" charset="0"/>
                <a:ea typeface="Tahoma" panose="020B0604030504040204" pitchFamily="34" charset="0"/>
                <a:cs typeface="Times New Roman" panose="02020603050405020304" pitchFamily="18" charset="0"/>
              </a:rPr>
              <a:t>S beam ions into </a:t>
            </a:r>
            <a:r>
              <a:rPr lang="fr-FR" b="1" dirty="0">
                <a:latin typeface="Times New Roman" panose="02020603050405020304" pitchFamily="18" charset="0"/>
                <a:ea typeface="Tahoma" panose="020B0604030504040204" pitchFamily="34" charset="0"/>
                <a:cs typeface="Times New Roman" panose="02020603050405020304" pitchFamily="18" charset="0"/>
              </a:rPr>
              <a:t>self-supporting</a:t>
            </a:r>
            <a:r>
              <a:rPr lang="fr-FR" dirty="0">
                <a:latin typeface="Times New Roman" panose="02020603050405020304" pitchFamily="18" charset="0"/>
                <a:ea typeface="Tahoma" panose="020B0604030504040204" pitchFamily="34" charset="0"/>
                <a:cs typeface="Times New Roman" panose="02020603050405020304" pitchFamily="18" charset="0"/>
              </a:rPr>
              <a:t> carbon foil with limited deposited power to avoid the thermal stress problem</a:t>
            </a:r>
            <a:r>
              <a:rPr lang="fr-FR" dirty="0" smtClean="0">
                <a:latin typeface="Times New Roman" panose="02020603050405020304" pitchFamily="18" charset="0"/>
                <a:ea typeface="Tahoma" panose="020B0604030504040204" pitchFamily="34" charset="0"/>
                <a:cs typeface="Times New Roman" panose="02020603050405020304" pitchFamily="18" charset="0"/>
              </a:rPr>
              <a:t>.</a:t>
            </a:r>
          </a:p>
          <a:p>
            <a:pPr algn="just"/>
            <a:endParaRPr lang="fr-FR" dirty="0" smtClean="0">
              <a:latin typeface="Times New Roman" panose="02020603050405020304" pitchFamily="18" charset="0"/>
              <a:ea typeface="Tahoma" panose="020B0604030504040204" pitchFamily="34" charset="0"/>
              <a:cs typeface="Times New Roman" panose="02020603050405020304" pitchFamily="18" charset="0"/>
            </a:endParaRPr>
          </a:p>
          <a:p>
            <a:pPr algn="just"/>
            <a:endParaRPr lang="fr-FR"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dirty="0" smtClean="0">
                <a:latin typeface="Times New Roman" panose="02020603050405020304" pitchFamily="18" charset="0"/>
                <a:ea typeface="Tahoma" panose="020B0604030504040204" pitchFamily="34" charset="0"/>
                <a:cs typeface="Times New Roman" panose="02020603050405020304" pitchFamily="18" charset="0"/>
              </a:rPr>
              <a:t>Eliminate any background </a:t>
            </a:r>
            <a:r>
              <a:rPr lang="en-US" dirty="0">
                <a:latin typeface="Times New Roman" panose="02020603050405020304" pitchFamily="18" charset="0"/>
                <a:ea typeface="Tahoma" panose="020B0604030504040204" pitchFamily="34" charset="0"/>
                <a:cs typeface="Times New Roman" panose="02020603050405020304" pitchFamily="18" charset="0"/>
              </a:rPr>
              <a:t>that would otherwise be present from the </a:t>
            </a:r>
            <a:r>
              <a:rPr lang="en-US" dirty="0" smtClean="0">
                <a:latin typeface="Times New Roman" panose="02020603050405020304" pitchFamily="18" charset="0"/>
                <a:ea typeface="Tahoma" panose="020B0604030504040204" pitchFamily="34" charset="0"/>
                <a:cs typeface="Times New Roman" panose="02020603050405020304" pitchFamily="18" charset="0"/>
              </a:rPr>
              <a:t>isotopes.</a:t>
            </a:r>
            <a:endParaRPr lang="fr-FR"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dirty="0" smtClean="0">
                <a:latin typeface="Times New Roman" panose="02020603050405020304" pitchFamily="18" charset="0"/>
                <a:ea typeface="Tahoma" panose="020B0604030504040204" pitchFamily="34" charset="0"/>
                <a:cs typeface="Times New Roman" panose="02020603050405020304" pitchFamily="18" charset="0"/>
              </a:rPr>
              <a:t>Minimize </a:t>
            </a:r>
            <a:r>
              <a:rPr lang="en-US" dirty="0">
                <a:latin typeface="Times New Roman" panose="02020603050405020304" pitchFamily="18" charset="0"/>
                <a:ea typeface="Tahoma" panose="020B0604030504040204" pitchFamily="34" charset="0"/>
                <a:cs typeface="Times New Roman" panose="02020603050405020304" pitchFamily="18" charset="0"/>
              </a:rPr>
              <a:t>the systematic </a:t>
            </a:r>
            <a:r>
              <a:rPr lang="en-US" dirty="0" smtClean="0">
                <a:latin typeface="Times New Roman" panose="02020603050405020304" pitchFamily="18" charset="0"/>
                <a:ea typeface="Tahoma" panose="020B0604030504040204" pitchFamily="34" charset="0"/>
                <a:cs typeface="Times New Roman" panose="02020603050405020304" pitchFamily="18" charset="0"/>
              </a:rPr>
              <a:t>uncertainties associated </a:t>
            </a:r>
            <a:r>
              <a:rPr lang="en-US" dirty="0">
                <a:latin typeface="Times New Roman" panose="02020603050405020304" pitchFamily="18" charset="0"/>
                <a:ea typeface="Tahoma" panose="020B0604030504040204" pitchFamily="34" charset="0"/>
                <a:cs typeface="Times New Roman" panose="02020603050405020304" pitchFamily="18" charset="0"/>
              </a:rPr>
              <a:t>with target </a:t>
            </a:r>
            <a:r>
              <a:rPr lang="en-US" dirty="0" smtClean="0">
                <a:latin typeface="Times New Roman" panose="02020603050405020304" pitchFamily="18" charset="0"/>
                <a:ea typeface="Tahoma" panose="020B0604030504040204" pitchFamily="34" charset="0"/>
                <a:cs typeface="Times New Roman" panose="02020603050405020304" pitchFamily="18" charset="0"/>
              </a:rPr>
              <a:t>characterization.</a:t>
            </a:r>
            <a:endParaRPr lang="fr-FR"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2783411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54283"/>
          </a:xfrm>
          <a:prstGeom prst="rect">
            <a:avLst/>
          </a:prstGeom>
        </p:spPr>
      </p:pic>
    </p:spTree>
    <p:extLst>
      <p:ext uri="{BB962C8B-B14F-4D97-AF65-F5344CB8AC3E}">
        <p14:creationId xmlns:p14="http://schemas.microsoft.com/office/powerpoint/2010/main" val="21295793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54283"/>
          </a:xfrm>
          <a:prstGeom prst="rect">
            <a:avLst/>
          </a:prstGeom>
        </p:spPr>
      </p:pic>
    </p:spTree>
    <p:extLst>
      <p:ext uri="{BB962C8B-B14F-4D97-AF65-F5344CB8AC3E}">
        <p14:creationId xmlns:p14="http://schemas.microsoft.com/office/powerpoint/2010/main" val="15288687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0"/>
            <a:ext cx="7051442" cy="68580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6734" y="0"/>
            <a:ext cx="2267266" cy="447737"/>
          </a:xfrm>
          <a:prstGeom prst="rect">
            <a:avLst/>
          </a:prstGeom>
        </p:spPr>
      </p:pic>
      <p:sp>
        <p:nvSpPr>
          <p:cNvPr id="6" name="矩形 5"/>
          <p:cNvSpPr/>
          <p:nvPr/>
        </p:nvSpPr>
        <p:spPr>
          <a:xfrm>
            <a:off x="5556016" y="754657"/>
            <a:ext cx="3514959" cy="923330"/>
          </a:xfrm>
          <a:prstGeom prst="rect">
            <a:avLst/>
          </a:prstGeom>
        </p:spPr>
        <p:txBody>
          <a:bodyPr wrap="square">
            <a:spAutoFit/>
          </a:bodyPr>
          <a:lstStyle/>
          <a:p>
            <a:r>
              <a:rPr lang="en-US" dirty="0"/>
              <a:t>A two-dimensional position </a:t>
            </a:r>
            <a:r>
              <a:rPr lang="en-US" dirty="0" smtClean="0"/>
              <a:t>sensitive silicon </a:t>
            </a:r>
            <a:r>
              <a:rPr lang="en-US" dirty="0"/>
              <a:t>detector (X1) was fixed at the focal plane of Q3D.</a:t>
            </a:r>
          </a:p>
        </p:txBody>
      </p:sp>
      <p:pic>
        <p:nvPicPr>
          <p:cNvPr id="7" name="图片 6"/>
          <p:cNvPicPr>
            <a:picLocks noChangeAspect="1"/>
          </p:cNvPicPr>
          <p:nvPr/>
        </p:nvPicPr>
        <p:blipFill>
          <a:blip r:embed="rId4"/>
          <a:stretch>
            <a:fillRect/>
          </a:stretch>
        </p:blipFill>
        <p:spPr>
          <a:xfrm>
            <a:off x="7313495" y="1919117"/>
            <a:ext cx="1647825" cy="1419225"/>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7363" y="300599"/>
            <a:ext cx="3486637" cy="447737"/>
          </a:xfrm>
          <a:prstGeom prst="rect">
            <a:avLst/>
          </a:prstGeom>
        </p:spPr>
      </p:pic>
    </p:spTree>
    <p:extLst>
      <p:ext uri="{BB962C8B-B14F-4D97-AF65-F5344CB8AC3E}">
        <p14:creationId xmlns:p14="http://schemas.microsoft.com/office/powerpoint/2010/main" val="3129727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87226354"/>
              </p:ext>
            </p:extLst>
          </p:nvPr>
        </p:nvGraphicFramePr>
        <p:xfrm>
          <a:off x="0" y="723900"/>
          <a:ext cx="9144000" cy="4343400"/>
        </p:xfrm>
        <a:graphic>
          <a:graphicData uri="http://schemas.openxmlformats.org/drawingml/2006/table">
            <a:tbl>
              <a:tblPr firstRow="1" bandRow="1">
                <a:tableStyleId>{2D5ABB26-0587-4C30-8999-92F81FD0307C}</a:tableStyleId>
              </a:tblPr>
              <a:tblGrid>
                <a:gridCol w="2037080"/>
                <a:gridCol w="1524953"/>
                <a:gridCol w="2495867"/>
                <a:gridCol w="1422400"/>
                <a:gridCol w="1663700"/>
              </a:tblGrid>
              <a:tr h="370840">
                <a:tc>
                  <a:txBody>
                    <a:bodyPr/>
                    <a:lstStyle/>
                    <a:p>
                      <a:pPr algn="ctr">
                        <a:lnSpc>
                          <a:spcPct val="150000"/>
                        </a:lnSpc>
                      </a:pPr>
                      <a:endParaRPr lang="en-US" sz="1800" dirty="0">
                        <a:latin typeface="Arial" panose="020B0604020202020204" pitchFamily="34"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Q3D at TUM</a:t>
                      </a:r>
                      <a:endParaRPr lang="en-US" sz="1800" dirty="0">
                        <a:latin typeface="Arial" panose="020B0604020202020204" pitchFamily="34"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Q3D at CIAE</a:t>
                      </a:r>
                      <a:endParaRPr lang="en-US" sz="1800" dirty="0">
                        <a:latin typeface="Arial" panose="020B0604020202020204" pitchFamily="34"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SP at FSU</a:t>
                      </a:r>
                      <a:endParaRPr lang="en-US" sz="1800" dirty="0">
                        <a:latin typeface="Arial" panose="020B0604020202020204" pitchFamily="34"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SP</a:t>
                      </a:r>
                      <a:r>
                        <a:rPr lang="en-US" sz="1800" baseline="0" dirty="0" smtClean="0">
                          <a:latin typeface="Arial" panose="020B0604020202020204" pitchFamily="34" charset="0"/>
                          <a:cs typeface="Arial" panose="020B0604020202020204" pitchFamily="34" charset="0"/>
                        </a:rPr>
                        <a:t> at Duke</a:t>
                      </a:r>
                      <a:endParaRPr lang="en-US" sz="1800" dirty="0">
                        <a:latin typeface="Arial" panose="020B0604020202020204" pitchFamily="34" charset="0"/>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Tandem (MV)</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14</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15</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9+8</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10</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Nominal Res.</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1/10000</a:t>
                      </a:r>
                      <a:endParaRPr lang="en-US" sz="1800" baseline="300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1/10000</a:t>
                      </a:r>
                      <a:endParaRPr lang="en-US" sz="1800" baseline="300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1/4290</a:t>
                      </a:r>
                      <a:endParaRPr lang="en-US" sz="1800" baseline="300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baseline="0" dirty="0" smtClean="0">
                          <a:latin typeface="Arial" panose="020B0604020202020204" pitchFamily="34" charset="0"/>
                          <a:cs typeface="Arial" panose="020B0604020202020204" pitchFamily="34" charset="0"/>
                        </a:rPr>
                        <a:t>1/4500</a:t>
                      </a:r>
                      <a:endParaRPr lang="en-US" sz="1800" baseline="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Acceptance (</a:t>
                      </a:r>
                      <a:r>
                        <a:rPr lang="en-US" altLang="zh-CN" sz="1800" dirty="0" err="1" smtClean="0">
                          <a:latin typeface="Arial" panose="020B0604020202020204" pitchFamily="34" charset="0"/>
                          <a:cs typeface="Arial" panose="020B0604020202020204" pitchFamily="34" charset="0"/>
                        </a:rPr>
                        <a:t>msr</a:t>
                      </a:r>
                      <a:r>
                        <a:rPr lang="en-US" altLang="zh-CN" sz="1800"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14.7</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10</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12.8</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2–5</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lnSpc>
                          <a:spcPct val="150000"/>
                        </a:lnSpc>
                      </a:pPr>
                      <a:r>
                        <a:rPr lang="en-US" sz="1800" dirty="0" smtClean="0">
                          <a:latin typeface="Arial" panose="020B0604020202020204" pitchFamily="34" charset="0"/>
                          <a:cs typeface="Arial" panose="020B0604020202020204" pitchFamily="34" charset="0"/>
                        </a:rPr>
                        <a:t>FP detector</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err="1" smtClean="0">
                          <a:latin typeface="Arial" panose="020B0604020202020204" pitchFamily="34" charset="0"/>
                          <a:cs typeface="Arial" panose="020B0604020202020204" pitchFamily="34" charset="0"/>
                        </a:rPr>
                        <a:t>Gas+scint</a:t>
                      </a:r>
                      <a:r>
                        <a:rPr lang="en-US" sz="1800"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Silicon</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err="1" smtClean="0">
                          <a:latin typeface="Arial" panose="020B0604020202020204" pitchFamily="34" charset="0"/>
                          <a:cs typeface="Arial" panose="020B0604020202020204" pitchFamily="34" charset="0"/>
                        </a:rPr>
                        <a:t>Gas+scint</a:t>
                      </a:r>
                      <a:r>
                        <a:rPr lang="en-US" sz="1800"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err="1" smtClean="0">
                          <a:latin typeface="Arial" panose="020B0604020202020204" pitchFamily="34" charset="0"/>
                          <a:cs typeface="Arial" panose="020B0604020202020204" pitchFamily="34" charset="0"/>
                        </a:rPr>
                        <a:t>Gas+scint</a:t>
                      </a:r>
                      <a:r>
                        <a:rPr lang="en-US" sz="1800"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800" baseline="30000" dirty="0" smtClean="0">
                          <a:latin typeface="Arial" panose="020B0604020202020204" pitchFamily="34" charset="0"/>
                          <a:cs typeface="Arial" panose="020B0604020202020204" pitchFamily="34" charset="0"/>
                        </a:rPr>
                        <a:t>3</a:t>
                      </a:r>
                      <a:r>
                        <a:rPr lang="en-US" sz="1800" dirty="0" smtClean="0">
                          <a:latin typeface="Arial" panose="020B0604020202020204" pitchFamily="34" charset="0"/>
                          <a:cs typeface="Arial" panose="020B0604020202020204" pitchFamily="34" charset="0"/>
                        </a:rPr>
                        <a:t>He beam</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Available</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Users </a:t>
                      </a:r>
                      <a:r>
                        <a:rPr lang="en-US" altLang="zh-CN" sz="1800" smtClean="0">
                          <a:latin typeface="Arial" panose="020B0604020202020204" pitchFamily="34" charset="0"/>
                          <a:cs typeface="Arial" panose="020B0604020202020204" pitchFamily="34" charset="0"/>
                        </a:rPr>
                        <a:t>should</a:t>
                      </a:r>
                      <a:r>
                        <a:rPr lang="en-US" altLang="zh-CN" sz="1800" baseline="0" smtClean="0">
                          <a:latin typeface="Arial" panose="020B0604020202020204" pitchFamily="34" charset="0"/>
                          <a:cs typeface="Arial" panose="020B0604020202020204" pitchFamily="34" charset="0"/>
                        </a:rPr>
                        <a:t> provide </a:t>
                      </a:r>
                      <a:r>
                        <a:rPr lang="en-US" altLang="zh-CN" sz="1800" baseline="30000" smtClean="0">
                          <a:latin typeface="Arial" panose="020B0604020202020204" pitchFamily="34" charset="0"/>
                          <a:cs typeface="Arial" panose="020B0604020202020204" pitchFamily="34" charset="0"/>
                        </a:rPr>
                        <a:t>3</a:t>
                      </a:r>
                      <a:r>
                        <a:rPr lang="en-US" altLang="zh-CN" sz="1800" baseline="0" smtClean="0">
                          <a:latin typeface="Arial" panose="020B0604020202020204" pitchFamily="34" charset="0"/>
                          <a:cs typeface="Arial" panose="020B0604020202020204" pitchFamily="34" charset="0"/>
                        </a:rPr>
                        <a:t>He</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Available</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1800" dirty="0" smtClean="0">
                          <a:latin typeface="Arial" panose="020B0604020202020204" pitchFamily="34" charset="0"/>
                          <a:cs typeface="Arial" panose="020B0604020202020204" pitchFamily="34" charset="0"/>
                        </a:rPr>
                        <a:t>Available</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lnSpc>
                          <a:spcPct val="150000"/>
                        </a:lnSpc>
                      </a:pPr>
                      <a:r>
                        <a:rPr lang="en-US" sz="1800" dirty="0" smtClean="0">
                          <a:latin typeface="Arial" panose="020B0604020202020204" pitchFamily="34" charset="0"/>
                          <a:cs typeface="Arial" panose="020B0604020202020204" pitchFamily="34" charset="0"/>
                        </a:rPr>
                        <a:t>Cons.</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Shutdown</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sz="1800" dirty="0" smtClean="0">
                          <a:latin typeface="Arial" panose="020B0604020202020204" pitchFamily="34" charset="0"/>
                          <a:cs typeface="Arial" panose="020B0604020202020204" pitchFamily="34" charset="0"/>
                        </a:rPr>
                        <a:t>Magnetic field is unstable at ~0.4 T</a:t>
                      </a: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US" sz="1800" dirty="0">
                        <a:latin typeface="Arial" panose="020B0604020202020204" pitchFamily="34" charset="0"/>
                        <a:cs typeface="Arial" panose="020B0604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文本框 2"/>
          <p:cNvSpPr txBox="1"/>
          <p:nvPr/>
        </p:nvSpPr>
        <p:spPr>
          <a:xfrm>
            <a:off x="2578100" y="88900"/>
            <a:ext cx="3850734" cy="461665"/>
          </a:xfrm>
          <a:prstGeom prst="rect">
            <a:avLst/>
          </a:prstGeom>
          <a:noFill/>
        </p:spPr>
        <p:txBody>
          <a:bodyPr wrap="none" rtlCol="0">
            <a:spAutoFit/>
          </a:bodyPr>
          <a:lstStyle/>
          <a:p>
            <a:r>
              <a:rPr lang="en-US" sz="2400" dirty="0" smtClean="0">
                <a:solidFill>
                  <a:srgbClr val="7030A0"/>
                </a:solidFill>
              </a:rPr>
              <a:t>Comparison of </a:t>
            </a:r>
            <a:r>
              <a:rPr lang="en-US" altLang="zh-CN" sz="2400" dirty="0" smtClean="0">
                <a:solidFill>
                  <a:srgbClr val="7030A0"/>
                </a:solidFill>
              </a:rPr>
              <a:t>spectrographs</a:t>
            </a:r>
            <a:endParaRPr lang="en-US" sz="2400" dirty="0">
              <a:solidFill>
                <a:srgbClr val="7030A0"/>
              </a:solidFill>
            </a:endParaRPr>
          </a:p>
        </p:txBody>
      </p:sp>
    </p:spTree>
    <p:extLst>
      <p:ext uri="{BB962C8B-B14F-4D97-AF65-F5344CB8AC3E}">
        <p14:creationId xmlns:p14="http://schemas.microsoft.com/office/powerpoint/2010/main" val="4072201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9144000" cy="7273786"/>
          </a:xfrm>
          <a:prstGeom prst="rect">
            <a:avLst/>
          </a:prstGeom>
          <a:noFill/>
        </p:spPr>
        <p:txBody>
          <a:bodyPr wrap="square" rtlCol="0" anchor="t">
            <a:spAutoFit/>
          </a:bodyPr>
          <a:lstStyle/>
          <a:p>
            <a:r>
              <a:rPr lang="en-US" sz="14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Ion-implanted targets:</a:t>
            </a:r>
          </a:p>
          <a:p>
            <a:r>
              <a:rPr lang="en-CA" sz="1400" dirty="0" err="1" smtClean="0">
                <a:latin typeface="Times New Roman" panose="02020603050405020304" pitchFamily="18" charset="0"/>
                <a:cs typeface="Times New Roman" panose="02020603050405020304" pitchFamily="18" charset="0"/>
              </a:rPr>
              <a:t>Lennard</a:t>
            </a:r>
            <a:r>
              <a:rPr lang="en-CA" sz="1400" dirty="0" smtClean="0">
                <a:latin typeface="Times New Roman" panose="02020603050405020304" pitchFamily="18" charset="0"/>
                <a:cs typeface="Times New Roman" panose="02020603050405020304" pitchFamily="18" charset="0"/>
              </a:rPr>
              <a:t>:</a:t>
            </a:r>
            <a:endParaRPr lang="en-CA"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ea typeface="Tahoma" panose="020B0604030504040204" pitchFamily="34" charset="0"/>
                <a:cs typeface="Times New Roman" panose="02020603050405020304" pitchFamily="18" charset="0"/>
              </a:rPr>
              <a:t>1.7 MV high current </a:t>
            </a:r>
            <a:r>
              <a:rPr lang="en-US" sz="1400" dirty="0" err="1">
                <a:latin typeface="Times New Roman" panose="02020603050405020304" pitchFamily="18" charset="0"/>
                <a:ea typeface="Tahoma" panose="020B0604030504040204" pitchFamily="34" charset="0"/>
                <a:cs typeface="Times New Roman" panose="02020603050405020304" pitchFamily="18" charset="0"/>
              </a:rPr>
              <a:t>tandetron</a:t>
            </a:r>
            <a:r>
              <a:rPr lang="en-US" sz="1400" dirty="0">
                <a:latin typeface="Times New Roman" panose="02020603050405020304" pitchFamily="18" charset="0"/>
                <a:ea typeface="Tahoma" panose="020B0604030504040204" pitchFamily="34" charset="0"/>
                <a:cs typeface="Times New Roman" panose="02020603050405020304" pitchFamily="18" charset="0"/>
              </a:rPr>
              <a:t> at the University of Western Ontario (UWO)</a:t>
            </a:r>
          </a:p>
          <a:p>
            <a:endParaRPr lang="en-US" sz="1400" dirty="0" smtClean="0">
              <a:latin typeface="Times New Roman" panose="02020603050405020304" pitchFamily="18" charset="0"/>
              <a:cs typeface="Times New Roman" panose="02020603050405020304" pitchFamily="18" charset="0"/>
            </a:endParaRPr>
          </a:p>
          <a:p>
            <a:r>
              <a:rPr lang="en-US" sz="1400" baseline="30000" dirty="0">
                <a:latin typeface="Times New Roman" panose="02020603050405020304" pitchFamily="18" charset="0"/>
                <a:cs typeface="Times New Roman" panose="02020603050405020304" pitchFamily="18" charset="0"/>
              </a:rPr>
              <a:t>32</a:t>
            </a:r>
            <a:r>
              <a:rPr lang="en-US" sz="1400" dirty="0">
                <a:latin typeface="Times New Roman" panose="02020603050405020304" pitchFamily="18" charset="0"/>
                <a:cs typeface="Times New Roman" panose="02020603050405020304" pitchFamily="18" charset="0"/>
              </a:rPr>
              <a:t>S implants into </a:t>
            </a:r>
            <a:r>
              <a:rPr lang="en-US" sz="1400" baseline="30000" dirty="0">
                <a:latin typeface="Times New Roman" panose="02020603050405020304" pitchFamily="18" charset="0"/>
                <a:cs typeface="Times New Roman" panose="02020603050405020304" pitchFamily="18" charset="0"/>
              </a:rPr>
              <a:t>12</a:t>
            </a:r>
            <a:r>
              <a:rPr lang="en-US" sz="1400" dirty="0">
                <a:latin typeface="Times New Roman" panose="02020603050405020304" pitchFamily="18" charset="0"/>
                <a:cs typeface="Times New Roman" panose="02020603050405020304" pitchFamily="18" charset="0"/>
              </a:rPr>
              <a:t>C foil on glass slide over a </a:t>
            </a:r>
            <a:r>
              <a:rPr lang="en-US" sz="1400" dirty="0" smtClean="0">
                <a:latin typeface="Times New Roman" panose="02020603050405020304" pitchFamily="18" charset="0"/>
                <a:cs typeface="Times New Roman" panose="02020603050405020304" pitchFamily="18" charset="0"/>
              </a:rPr>
              <a:t>1.2 cm </a:t>
            </a:r>
            <a:r>
              <a:rPr lang="en-US" sz="1400" dirty="0">
                <a:latin typeface="Times New Roman" panose="02020603050405020304" pitchFamily="18" charset="0"/>
                <a:cs typeface="Times New Roman" panose="02020603050405020304" pitchFamily="18" charset="0"/>
              </a:rPr>
              <a:t>diameter </a:t>
            </a:r>
            <a:r>
              <a:rPr lang="en-US" sz="1400" dirty="0" smtClean="0">
                <a:latin typeface="Times New Roman" panose="02020603050405020304" pitchFamily="18" charset="0"/>
                <a:cs typeface="Times New Roman" panose="02020603050405020304" pitchFamily="18" charset="0"/>
              </a:rPr>
              <a:t>area with </a:t>
            </a:r>
            <a:r>
              <a:rPr lang="en-US" sz="1400" dirty="0">
                <a:latin typeface="Times New Roman" panose="02020603050405020304" pitchFamily="18" charset="0"/>
                <a:cs typeface="Times New Roman" panose="02020603050405020304" pitchFamily="18" charset="0"/>
              </a:rPr>
              <a:t>the following energies and doses:</a:t>
            </a:r>
            <a:br>
              <a:rPr lang="en-US" sz="1400" dirty="0">
                <a:latin typeface="Times New Roman" panose="02020603050405020304" pitchFamily="18" charset="0"/>
                <a:cs typeface="Times New Roman" panose="02020603050405020304" pitchFamily="18" charset="0"/>
              </a:rPr>
            </a:br>
            <a:r>
              <a:rPr lang="en-US" sz="1400" dirty="0" smtClean="0">
                <a:latin typeface="Times New Roman" panose="02020603050405020304" pitchFamily="18" charset="0"/>
                <a:cs typeface="Times New Roman" panose="02020603050405020304" pitchFamily="18" charset="0"/>
              </a:rPr>
              <a:t>100 keV</a:t>
            </a:r>
            <a:r>
              <a:rPr lang="en-US" sz="1400" dirty="0">
                <a:latin typeface="Times New Roman" panose="02020603050405020304" pitchFamily="18" charset="0"/>
                <a:cs typeface="Times New Roman" panose="02020603050405020304" pitchFamily="18" charset="0"/>
              </a:rPr>
              <a:t>, 7.6 x 10</a:t>
            </a:r>
            <a:r>
              <a:rPr lang="en-US" sz="1400" baseline="30000" dirty="0">
                <a:latin typeface="Times New Roman" panose="02020603050405020304" pitchFamily="18" charset="0"/>
                <a:cs typeface="Times New Roman" panose="02020603050405020304" pitchFamily="18" charset="0"/>
              </a:rPr>
              <a:t>16</a:t>
            </a:r>
            <a:r>
              <a:rPr lang="en-US" sz="1400" dirty="0">
                <a:latin typeface="Times New Roman" panose="02020603050405020304" pitchFamily="18" charset="0"/>
                <a:cs typeface="Times New Roman" panose="02020603050405020304" pitchFamily="18" charset="0"/>
              </a:rPr>
              <a:t> </a:t>
            </a:r>
            <a:r>
              <a:rPr lang="en-US" sz="1400" dirty="0" smtClean="0">
                <a:latin typeface="Times New Roman" panose="02020603050405020304" pitchFamily="18" charset="0"/>
                <a:cs typeface="Times New Roman" panose="02020603050405020304" pitchFamily="18" charset="0"/>
              </a:rPr>
              <a:t>ions/cm</a:t>
            </a:r>
            <a:r>
              <a:rPr lang="en-US" sz="1400" baseline="30000" dirty="0" smtClean="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
            </a:r>
            <a:br>
              <a:rPr lang="en-US" sz="1400" dirty="0">
                <a:latin typeface="Times New Roman" panose="02020603050405020304" pitchFamily="18" charset="0"/>
                <a:cs typeface="Times New Roman" panose="02020603050405020304" pitchFamily="18" charset="0"/>
              </a:rPr>
            </a:br>
            <a:r>
              <a:rPr lang="en-US" sz="1400" dirty="0" smtClean="0">
                <a:latin typeface="Times New Roman" panose="02020603050405020304" pitchFamily="18" charset="0"/>
                <a:cs typeface="Times New Roman" panose="02020603050405020304" pitchFamily="18" charset="0"/>
              </a:rPr>
              <a:t>90 keV</a:t>
            </a:r>
            <a:r>
              <a:rPr lang="en-US" sz="1400" dirty="0">
                <a:latin typeface="Times New Roman" panose="02020603050405020304" pitchFamily="18" charset="0"/>
                <a:cs typeface="Times New Roman" panose="02020603050405020304" pitchFamily="18" charset="0"/>
              </a:rPr>
              <a:t>, 3.3 x 10</a:t>
            </a:r>
            <a:r>
              <a:rPr lang="en-US" sz="1400" baseline="30000" dirty="0">
                <a:latin typeface="Times New Roman" panose="02020603050405020304" pitchFamily="18" charset="0"/>
                <a:cs typeface="Times New Roman" panose="02020603050405020304" pitchFamily="18" charset="0"/>
              </a:rPr>
              <a:t>16</a:t>
            </a:r>
            <a:r>
              <a:rPr lang="en-US" sz="1400" dirty="0">
                <a:latin typeface="Times New Roman" panose="02020603050405020304" pitchFamily="18" charset="0"/>
                <a:cs typeface="Times New Roman" panose="02020603050405020304" pitchFamily="18" charset="0"/>
              </a:rPr>
              <a:t> ions/cm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
            </a:r>
            <a:br>
              <a:rPr lang="en-US" sz="1400" dirty="0">
                <a:latin typeface="Times New Roman" panose="02020603050405020304" pitchFamily="18" charset="0"/>
                <a:cs typeface="Times New Roman" panose="02020603050405020304" pitchFamily="18" charset="0"/>
              </a:rPr>
            </a:br>
            <a:r>
              <a:rPr lang="en-US" sz="1400" dirty="0" smtClean="0">
                <a:latin typeface="Times New Roman" panose="02020603050405020304" pitchFamily="18" charset="0"/>
                <a:cs typeface="Times New Roman" panose="02020603050405020304" pitchFamily="18" charset="0"/>
              </a:rPr>
              <a:t>80 keV</a:t>
            </a:r>
            <a:r>
              <a:rPr lang="en-US" sz="1400" dirty="0">
                <a:latin typeface="Times New Roman" panose="02020603050405020304" pitchFamily="18" charset="0"/>
                <a:cs typeface="Times New Roman" panose="02020603050405020304" pitchFamily="18" charset="0"/>
              </a:rPr>
              <a:t>, 3.3 x 10</a:t>
            </a:r>
            <a:r>
              <a:rPr lang="en-US" sz="1400" baseline="30000" dirty="0">
                <a:latin typeface="Times New Roman" panose="02020603050405020304" pitchFamily="18" charset="0"/>
                <a:cs typeface="Times New Roman" panose="02020603050405020304" pitchFamily="18" charset="0"/>
              </a:rPr>
              <a:t>16</a:t>
            </a:r>
            <a:r>
              <a:rPr lang="en-US" sz="1400" dirty="0">
                <a:latin typeface="Times New Roman" panose="02020603050405020304" pitchFamily="18" charset="0"/>
                <a:cs typeface="Times New Roman" panose="02020603050405020304" pitchFamily="18" charset="0"/>
              </a:rPr>
              <a:t> </a:t>
            </a:r>
            <a:r>
              <a:rPr lang="en-US" sz="1400" dirty="0" smtClean="0">
                <a:latin typeface="Times New Roman" panose="02020603050405020304" pitchFamily="18" charset="0"/>
                <a:cs typeface="Times New Roman" panose="02020603050405020304" pitchFamily="18" charset="0"/>
              </a:rPr>
              <a:t>ions/cm</a:t>
            </a:r>
            <a:r>
              <a:rPr lang="en-US" sz="1400" baseline="30000" dirty="0" smtClean="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
            </a:r>
            <a:br>
              <a:rPr lang="en-US" sz="1400" dirty="0">
                <a:latin typeface="Times New Roman" panose="02020603050405020304" pitchFamily="18" charset="0"/>
                <a:cs typeface="Times New Roman" panose="02020603050405020304" pitchFamily="18" charset="0"/>
              </a:rPr>
            </a:br>
            <a:r>
              <a:rPr lang="en-US" sz="1400" dirty="0" smtClean="0">
                <a:latin typeface="Times New Roman" panose="02020603050405020304" pitchFamily="18" charset="0"/>
                <a:cs typeface="Times New Roman" panose="02020603050405020304" pitchFamily="18" charset="0"/>
              </a:rPr>
              <a:t>70 keV</a:t>
            </a:r>
            <a:r>
              <a:rPr lang="en-US" sz="1400" dirty="0">
                <a:latin typeface="Times New Roman" panose="02020603050405020304" pitchFamily="18" charset="0"/>
                <a:cs typeface="Times New Roman" panose="02020603050405020304" pitchFamily="18" charset="0"/>
              </a:rPr>
              <a:t>, 3.3 x 10</a:t>
            </a:r>
            <a:r>
              <a:rPr lang="en-US" sz="1400" baseline="30000" dirty="0">
                <a:latin typeface="Times New Roman" panose="02020603050405020304" pitchFamily="18" charset="0"/>
                <a:cs typeface="Times New Roman" panose="02020603050405020304" pitchFamily="18" charset="0"/>
              </a:rPr>
              <a:t>16</a:t>
            </a:r>
            <a:r>
              <a:rPr lang="en-US" sz="1400" dirty="0">
                <a:latin typeface="Times New Roman" panose="02020603050405020304" pitchFamily="18" charset="0"/>
                <a:cs typeface="Times New Roman" panose="02020603050405020304" pitchFamily="18" charset="0"/>
              </a:rPr>
              <a:t> ions/cm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
            </a:r>
            <a:br>
              <a:rPr lang="en-US" sz="1400" dirty="0">
                <a:latin typeface="Times New Roman" panose="02020603050405020304" pitchFamily="18" charset="0"/>
                <a:cs typeface="Times New Roman" panose="02020603050405020304" pitchFamily="18" charset="0"/>
              </a:rPr>
            </a:br>
            <a:r>
              <a:rPr lang="en-US" sz="1400" dirty="0" smtClean="0">
                <a:latin typeface="Times New Roman" panose="02020603050405020304" pitchFamily="18" charset="0"/>
                <a:cs typeface="Times New Roman" panose="02020603050405020304" pitchFamily="18" charset="0"/>
              </a:rPr>
              <a:t>60 keV</a:t>
            </a:r>
            <a:r>
              <a:rPr lang="en-US" sz="1400" dirty="0">
                <a:latin typeface="Times New Roman" panose="02020603050405020304" pitchFamily="18" charset="0"/>
                <a:cs typeface="Times New Roman" panose="02020603050405020304" pitchFamily="18" charset="0"/>
              </a:rPr>
              <a:t>, 2.3 x 10</a:t>
            </a:r>
            <a:r>
              <a:rPr lang="en-US" sz="1400" baseline="30000" dirty="0">
                <a:latin typeface="Times New Roman" panose="02020603050405020304" pitchFamily="18" charset="0"/>
                <a:cs typeface="Times New Roman" panose="02020603050405020304" pitchFamily="18" charset="0"/>
              </a:rPr>
              <a:t>16</a:t>
            </a:r>
            <a:r>
              <a:rPr lang="en-US" sz="1400" dirty="0">
                <a:latin typeface="Times New Roman" panose="02020603050405020304" pitchFamily="18" charset="0"/>
                <a:cs typeface="Times New Roman" panose="02020603050405020304" pitchFamily="18" charset="0"/>
              </a:rPr>
              <a:t> </a:t>
            </a:r>
            <a:r>
              <a:rPr lang="en-US" sz="1400" dirty="0" smtClean="0">
                <a:latin typeface="Times New Roman" panose="02020603050405020304" pitchFamily="18" charset="0"/>
                <a:cs typeface="Times New Roman" panose="02020603050405020304" pitchFamily="18" charset="0"/>
              </a:rPr>
              <a:t>ions/cm</a:t>
            </a:r>
            <a:r>
              <a:rPr lang="en-US" sz="1400" baseline="30000" dirty="0" smtClean="0">
                <a:latin typeface="Times New Roman" panose="02020603050405020304" pitchFamily="18" charset="0"/>
                <a:cs typeface="Times New Roman" panose="02020603050405020304" pitchFamily="18" charset="0"/>
              </a:rPr>
              <a:t>2</a:t>
            </a:r>
          </a:p>
          <a:p>
            <a:endParaRPr lang="en-US" sz="1400" baseline="30000" dirty="0" smtClean="0">
              <a:latin typeface="Times New Roman" panose="02020603050405020304" pitchFamily="18" charset="0"/>
              <a:cs typeface="Times New Roman" panose="02020603050405020304" pitchFamily="18" charset="0"/>
            </a:endParaRPr>
          </a:p>
          <a:p>
            <a:pPr algn="just"/>
            <a:r>
              <a:rPr lang="en-US" sz="1400" dirty="0" err="1" smtClean="0">
                <a:latin typeface="Times New Roman" panose="02020603050405020304" pitchFamily="18" charset="0"/>
                <a:ea typeface="Tahoma" panose="020B0604030504040204" pitchFamily="34" charset="0"/>
                <a:cs typeface="Times New Roman" panose="02020603050405020304" pitchFamily="18" charset="0"/>
              </a:rPr>
              <a:t>isotopically</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 </a:t>
            </a:r>
            <a:r>
              <a:rPr lang="en-US" sz="1400" dirty="0">
                <a:latin typeface="Times New Roman" panose="02020603050405020304" pitchFamily="18" charset="0"/>
                <a:ea typeface="Tahoma" panose="020B0604030504040204" pitchFamily="34" charset="0"/>
                <a:cs typeface="Times New Roman" panose="02020603050405020304" pitchFamily="18" charset="0"/>
              </a:rPr>
              <a:t>pure 10.4 </a:t>
            </a:r>
            <a:r>
              <a:rPr lang="en-US" altLang="zh-CN" sz="1400" dirty="0" err="1">
                <a:latin typeface="Times New Roman" panose="02020603050405020304" pitchFamily="18" charset="0"/>
                <a:cs typeface="Times New Roman" panose="02020603050405020304" pitchFamily="18" charset="0"/>
              </a:rPr>
              <a:t>μ</a:t>
            </a:r>
            <a:r>
              <a:rPr lang="en-US" sz="1400" dirty="0" err="1">
                <a:latin typeface="Times New Roman" panose="02020603050405020304" pitchFamily="18" charset="0"/>
                <a:cs typeface="Times New Roman" panose="02020603050405020304" pitchFamily="18" charset="0"/>
              </a:rPr>
              <a:t>g</a:t>
            </a:r>
            <a:r>
              <a:rPr lang="en-US" sz="1400" dirty="0">
                <a:latin typeface="Times New Roman" panose="02020603050405020304" pitchFamily="18" charset="0"/>
                <a:cs typeface="Times New Roman" panose="02020603050405020304" pitchFamily="18" charset="0"/>
              </a:rPr>
              <a:t>/cm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ea typeface="Tahoma" panose="020B0604030504040204" pitchFamily="34" charset="0"/>
                <a:cs typeface="Times New Roman" panose="02020603050405020304" pitchFamily="18" charset="0"/>
              </a:rPr>
              <a:t> targets of </a:t>
            </a:r>
            <a:r>
              <a:rPr lang="en-US" sz="1400" baseline="30000" dirty="0">
                <a:latin typeface="Times New Roman" panose="02020603050405020304" pitchFamily="18" charset="0"/>
                <a:ea typeface="Tahoma" panose="020B0604030504040204" pitchFamily="34" charset="0"/>
                <a:cs typeface="Times New Roman" panose="02020603050405020304" pitchFamily="18" charset="0"/>
              </a:rPr>
              <a:t>32</a:t>
            </a:r>
            <a:r>
              <a:rPr lang="en-US" sz="1400" dirty="0">
                <a:latin typeface="Times New Roman" panose="02020603050405020304" pitchFamily="18" charset="0"/>
                <a:ea typeface="Tahoma" panose="020B0604030504040204" pitchFamily="34" charset="0"/>
                <a:cs typeface="Times New Roman" panose="02020603050405020304" pitchFamily="18" charset="0"/>
              </a:rPr>
              <a:t>S by the implantation of 60-100 keV negative ions into a </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40 </a:t>
            </a:r>
            <a:r>
              <a:rPr lang="en-US" altLang="zh-CN" sz="1400" dirty="0" err="1">
                <a:latin typeface="Times New Roman" panose="02020603050405020304" pitchFamily="18" charset="0"/>
                <a:cs typeface="Times New Roman" panose="02020603050405020304" pitchFamily="18" charset="0"/>
              </a:rPr>
              <a:t>μ</a:t>
            </a:r>
            <a:r>
              <a:rPr lang="en-US" sz="1400" dirty="0" err="1">
                <a:latin typeface="Times New Roman" panose="02020603050405020304" pitchFamily="18" charset="0"/>
                <a:cs typeface="Times New Roman" panose="02020603050405020304" pitchFamily="18" charset="0"/>
              </a:rPr>
              <a:t>g</a:t>
            </a:r>
            <a:r>
              <a:rPr lang="en-US" sz="1400" dirty="0">
                <a:latin typeface="Times New Roman" panose="02020603050405020304" pitchFamily="18" charset="0"/>
                <a:cs typeface="Times New Roman" panose="02020603050405020304" pitchFamily="18" charset="0"/>
              </a:rPr>
              <a:t>/cm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ea typeface="Tahoma" panose="020B0604030504040204" pitchFamily="34" charset="0"/>
                <a:cs typeface="Times New Roman" panose="02020603050405020304" pitchFamily="18" charset="0"/>
              </a:rPr>
              <a:t> pure </a:t>
            </a:r>
            <a:r>
              <a:rPr lang="en-US" sz="1400" baseline="30000" dirty="0">
                <a:latin typeface="Times New Roman" panose="02020603050405020304" pitchFamily="18" charset="0"/>
                <a:ea typeface="Tahoma" panose="020B0604030504040204" pitchFamily="34" charset="0"/>
                <a:cs typeface="Times New Roman" panose="02020603050405020304" pitchFamily="18" charset="0"/>
              </a:rPr>
              <a:t>12</a:t>
            </a:r>
            <a:r>
              <a:rPr lang="en-US" sz="1400" dirty="0">
                <a:latin typeface="Times New Roman" panose="02020603050405020304" pitchFamily="18" charset="0"/>
                <a:ea typeface="Tahoma" panose="020B0604030504040204" pitchFamily="34" charset="0"/>
                <a:cs typeface="Times New Roman" panose="02020603050405020304" pitchFamily="18" charset="0"/>
              </a:rPr>
              <a:t>C thin foil (Arizona Foil Co.) deposited onto a glass slide</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a:t>
            </a:r>
          </a:p>
          <a:p>
            <a:pPr algn="just"/>
            <a:endParaRPr lang="en-US" sz="1400"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sz="1400" dirty="0">
                <a:latin typeface="Times New Roman" panose="02020603050405020304" pitchFamily="18" charset="0"/>
                <a:ea typeface="Tahoma" panose="020B0604030504040204" pitchFamily="34" charset="0"/>
                <a:cs typeface="Times New Roman" panose="02020603050405020304" pitchFamily="18" charset="0"/>
              </a:rPr>
              <a:t>Attempts to implant the self-supporting carbon films directly resulted in foil breakage after ~1 h of ion bombardment using beam current intensities of ~4 </a:t>
            </a:r>
            <a:r>
              <a:rPr lang="en-US" altLang="zh-CN" sz="1400" dirty="0">
                <a:latin typeface="Times New Roman" panose="02020603050405020304" pitchFamily="18" charset="0"/>
                <a:cs typeface="Times New Roman" panose="02020603050405020304" pitchFamily="18" charset="0"/>
              </a:rPr>
              <a:t>μ</a:t>
            </a:r>
            <a:r>
              <a:rPr lang="en-US" sz="1400" dirty="0">
                <a:latin typeface="Times New Roman" panose="02020603050405020304" pitchFamily="18" charset="0"/>
                <a:ea typeface="Tahoma" panose="020B0604030504040204" pitchFamily="34" charset="0"/>
                <a:cs typeface="Times New Roman" panose="02020603050405020304" pitchFamily="18" charset="0"/>
              </a:rPr>
              <a:t>A.</a:t>
            </a:r>
          </a:p>
          <a:p>
            <a:r>
              <a:rPr lang="en-US" sz="1400" dirty="0">
                <a:latin typeface="Times New Roman" panose="02020603050405020304" pitchFamily="18" charset="0"/>
                <a:cs typeface="Times New Roman" panose="02020603050405020304" pitchFamily="18" charset="0"/>
              </a:rPr>
              <a:t>An ion-implanted </a:t>
            </a:r>
            <a:r>
              <a:rPr lang="en-US" sz="1400" baseline="30000" dirty="0">
                <a:latin typeface="Times New Roman" panose="02020603050405020304" pitchFamily="18" charset="0"/>
                <a:cs typeface="Times New Roman" panose="02020603050405020304" pitchFamily="18" charset="0"/>
              </a:rPr>
              <a:t>32</a:t>
            </a:r>
            <a:r>
              <a:rPr lang="en-US" sz="1400" dirty="0">
                <a:latin typeface="Times New Roman" panose="02020603050405020304" pitchFamily="18" charset="0"/>
                <a:cs typeface="Times New Roman" panose="02020603050405020304" pitchFamily="18" charset="0"/>
              </a:rPr>
              <a:t>S target as described above could then be fabricated in a time of  </a:t>
            </a:r>
            <a:r>
              <a:rPr lang="en-US" altLang="zh-CN" sz="1400" dirty="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cs typeface="Times New Roman" panose="02020603050405020304" pitchFamily="18" charset="0"/>
              </a:rPr>
              <a:t>7 h, i.e. much more quickly than has been reported elsewhere</a:t>
            </a:r>
            <a:r>
              <a:rPr lang="en-US" sz="1400" dirty="0" smtClean="0">
                <a:latin typeface="Times New Roman" panose="02020603050405020304" pitchFamily="18" charset="0"/>
                <a:cs typeface="Times New Roman" panose="02020603050405020304" pitchFamily="18" charset="0"/>
              </a:rPr>
              <a:t>.</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ally, the background was reduced by over a factor of 2 since </a:t>
            </a:r>
            <a:r>
              <a:rPr lang="en-US" sz="1400" dirty="0" smtClean="0">
                <a:latin typeface="Times New Roman" panose="02020603050405020304" pitchFamily="18" charset="0"/>
                <a:cs typeface="Times New Roman" panose="02020603050405020304" pitchFamily="18" charset="0"/>
              </a:rPr>
              <a:t>the primary </a:t>
            </a:r>
            <a:r>
              <a:rPr lang="en-US" sz="1400" dirty="0">
                <a:latin typeface="Times New Roman" panose="02020603050405020304" pitchFamily="18" charset="0"/>
                <a:cs typeface="Times New Roman" panose="02020603050405020304" pitchFamily="18" charset="0"/>
              </a:rPr>
              <a:t>source of background for the </a:t>
            </a:r>
            <a:r>
              <a:rPr lang="en-US" sz="1400" dirty="0" err="1">
                <a:latin typeface="Times New Roman" panose="02020603050405020304" pitchFamily="18" charset="0"/>
                <a:cs typeface="Times New Roman" panose="02020603050405020304" pitchFamily="18" charset="0"/>
              </a:rPr>
              <a:t>CdS</a:t>
            </a:r>
            <a:r>
              <a:rPr lang="en-US" sz="1400" dirty="0">
                <a:latin typeface="Times New Roman" panose="02020603050405020304" pitchFamily="18" charset="0"/>
                <a:cs typeface="Times New Roman" panose="02020603050405020304" pitchFamily="18" charset="0"/>
              </a:rPr>
              <a:t> triton spectrum </a:t>
            </a:r>
            <a:r>
              <a:rPr lang="en-US" sz="1400" dirty="0" smtClean="0">
                <a:latin typeface="Times New Roman" panose="02020603050405020304" pitchFamily="18" charset="0"/>
                <a:cs typeface="Times New Roman" panose="02020603050405020304" pitchFamily="18" charset="0"/>
              </a:rPr>
              <a:t>arises from </a:t>
            </a:r>
            <a:r>
              <a:rPr lang="en-US" sz="1400" dirty="0">
                <a:latin typeface="Times New Roman" panose="02020603050405020304" pitchFamily="18" charset="0"/>
                <a:cs typeface="Times New Roman" panose="02020603050405020304" pitchFamily="18" charset="0"/>
              </a:rPr>
              <a:t>the presence of Cd </a:t>
            </a:r>
            <a:r>
              <a:rPr lang="en-US" sz="1400" dirty="0" smtClean="0">
                <a:latin typeface="Times New Roman" panose="02020603050405020304" pitchFamily="18" charset="0"/>
                <a:cs typeface="Times New Roman" panose="02020603050405020304" pitchFamily="18" charset="0"/>
              </a:rPr>
              <a:t>atoms.</a:t>
            </a:r>
            <a:endParaRPr lang="en-US" sz="1400" dirty="0">
              <a:latin typeface="Times New Roman" panose="02020603050405020304" pitchFamily="18" charset="0"/>
              <a:cs typeface="Times New Roman" panose="02020603050405020304" pitchFamily="18" charset="0"/>
            </a:endParaRPr>
          </a:p>
          <a:p>
            <a:endParaRPr lang="en-US" sz="1400" baseline="300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ea typeface="Tahoma" panose="020B0604030504040204" pitchFamily="34" charset="0"/>
                <a:cs typeface="Times New Roman" panose="02020603050405020304" pitchFamily="18" charset="0"/>
              </a:rPr>
              <a:t>the total nominal implanted </a:t>
            </a:r>
            <a:r>
              <a:rPr lang="en-US" sz="1400" dirty="0" err="1">
                <a:latin typeface="Times New Roman" panose="02020603050405020304" pitchFamily="18" charset="0"/>
                <a:ea typeface="Tahoma" panose="020B0604030504040204" pitchFamily="34" charset="0"/>
                <a:cs typeface="Times New Roman" panose="02020603050405020304" pitchFamily="18" charset="0"/>
              </a:rPr>
              <a:t>fluence</a:t>
            </a:r>
            <a:r>
              <a:rPr lang="en-US" sz="1400" dirty="0">
                <a:latin typeface="Times New Roman" panose="02020603050405020304" pitchFamily="18" charset="0"/>
                <a:ea typeface="Tahoma" panose="020B0604030504040204" pitchFamily="34" charset="0"/>
                <a:cs typeface="Times New Roman" panose="02020603050405020304" pitchFamily="18" charset="0"/>
              </a:rPr>
              <a:t> was 1.98</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a:latin typeface="Times New Roman" panose="02020603050405020304" pitchFamily="18" charset="0"/>
                <a:ea typeface="Tahoma" panose="020B0604030504040204" pitchFamily="34" charset="0"/>
                <a:cs typeface="Times New Roman" panose="02020603050405020304" pitchFamily="18" charset="0"/>
              </a:rPr>
              <a:t>10</a:t>
            </a:r>
            <a:r>
              <a:rPr lang="en-US" sz="1400" baseline="30000" dirty="0">
                <a:latin typeface="Times New Roman" panose="02020603050405020304" pitchFamily="18" charset="0"/>
                <a:ea typeface="Tahoma" panose="020B0604030504040204" pitchFamily="34" charset="0"/>
                <a:cs typeface="Times New Roman" panose="02020603050405020304" pitchFamily="18" charset="0"/>
              </a:rPr>
              <a:t>17</a:t>
            </a:r>
            <a:r>
              <a:rPr lang="en-US" sz="1400" dirty="0">
                <a:latin typeface="Times New Roman" panose="02020603050405020304" pitchFamily="18" charset="0"/>
                <a:ea typeface="Tahoma" panose="020B0604030504040204" pitchFamily="34" charset="0"/>
                <a:cs typeface="Times New Roman" panose="02020603050405020304" pitchFamily="18" charset="0"/>
              </a:rPr>
              <a:t> at./cm</a:t>
            </a:r>
            <a:r>
              <a:rPr lang="en-US" sz="1400" baseline="30000" dirty="0">
                <a:latin typeface="Times New Roman" panose="02020603050405020304" pitchFamily="18" charset="0"/>
                <a:ea typeface="Tahoma" panose="020B0604030504040204" pitchFamily="34" charset="0"/>
                <a:cs typeface="Times New Roman" panose="02020603050405020304" pitchFamily="18" charset="0"/>
              </a:rPr>
              <a:t>2</a:t>
            </a:r>
            <a:r>
              <a:rPr lang="en-US" sz="1400" dirty="0">
                <a:latin typeface="Times New Roman" panose="02020603050405020304" pitchFamily="18" charset="0"/>
                <a:ea typeface="Tahoma" panose="020B0604030504040204" pitchFamily="34" charset="0"/>
                <a:cs typeface="Times New Roman" panose="02020603050405020304" pitchFamily="18" charset="0"/>
              </a:rPr>
              <a:t>, or 10.5 </a:t>
            </a:r>
            <a:r>
              <a:rPr lang="en-US" altLang="zh-CN" sz="1400" dirty="0" err="1">
                <a:latin typeface="Times New Roman" panose="02020603050405020304" pitchFamily="18" charset="0"/>
                <a:cs typeface="Times New Roman" panose="02020603050405020304" pitchFamily="18" charset="0"/>
              </a:rPr>
              <a:t>μ</a:t>
            </a:r>
            <a:r>
              <a:rPr lang="en-US" sz="1400" dirty="0" err="1">
                <a:latin typeface="Times New Roman" panose="02020603050405020304" pitchFamily="18" charset="0"/>
                <a:cs typeface="Times New Roman" panose="02020603050405020304" pitchFamily="18" charset="0"/>
              </a:rPr>
              <a:t>g</a:t>
            </a:r>
            <a:r>
              <a:rPr lang="en-US" sz="1400" dirty="0">
                <a:latin typeface="Times New Roman" panose="02020603050405020304" pitchFamily="18" charset="0"/>
                <a:cs typeface="Times New Roman" panose="02020603050405020304" pitchFamily="18" charset="0"/>
              </a:rPr>
              <a:t>/cm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ea typeface="Tahoma" panose="020B0604030504040204" pitchFamily="34" charset="0"/>
                <a:cs typeface="Times New Roman" panose="02020603050405020304" pitchFamily="18" charset="0"/>
              </a:rPr>
              <a:t>, of </a:t>
            </a:r>
            <a:r>
              <a:rPr lang="en-US" sz="1400" baseline="30000" dirty="0">
                <a:latin typeface="Times New Roman" panose="02020603050405020304" pitchFamily="18" charset="0"/>
                <a:ea typeface="Tahoma" panose="020B0604030504040204" pitchFamily="34" charset="0"/>
                <a:cs typeface="Times New Roman" panose="02020603050405020304" pitchFamily="18" charset="0"/>
              </a:rPr>
              <a:t>32</a:t>
            </a:r>
            <a:r>
              <a:rPr lang="en-US" sz="1400" dirty="0">
                <a:latin typeface="Times New Roman" panose="02020603050405020304" pitchFamily="18" charset="0"/>
                <a:ea typeface="Tahoma" panose="020B0604030504040204" pitchFamily="34" charset="0"/>
                <a:cs typeface="Times New Roman" panose="02020603050405020304" pitchFamily="18" charset="0"/>
              </a:rPr>
              <a:t>S.</a:t>
            </a:r>
          </a:p>
          <a:p>
            <a:pPr algn="just"/>
            <a:endParaRPr lang="en-US" sz="1400" dirty="0" smtClean="0">
              <a:latin typeface="Times New Roman" panose="02020603050405020304" pitchFamily="18" charset="0"/>
              <a:ea typeface="Tahoma" panose="020B0604030504040204" pitchFamily="34" charset="0"/>
              <a:cs typeface="Times New Roman" panose="02020603050405020304" pitchFamily="18" charset="0"/>
            </a:endParaRPr>
          </a:p>
          <a:p>
            <a:pPr algn="just"/>
            <a:r>
              <a:rPr lang="fr-FR" sz="1400" dirty="0">
                <a:latin typeface="Times New Roman" panose="02020603050405020304" pitchFamily="18" charset="0"/>
                <a:ea typeface="Tahoma" panose="020B0604030504040204" pitchFamily="34" charset="0"/>
                <a:cs typeface="Times New Roman" panose="02020603050405020304" pitchFamily="18" charset="0"/>
              </a:rPr>
              <a:t>1)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Purchase isotopically enriched, 40</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 </a:t>
            </a:r>
            <a:r>
              <a:rPr lang="en-US" altLang="zh-CN" sz="1400" dirty="0" err="1">
                <a:latin typeface="Times New Roman" panose="02020603050405020304" pitchFamily="18" charset="0"/>
                <a:cs typeface="Times New Roman" panose="02020603050405020304" pitchFamily="18" charset="0"/>
              </a:rPr>
              <a:t>μ</a:t>
            </a:r>
            <a:r>
              <a:rPr lang="en-US" sz="1400" dirty="0" err="1">
                <a:latin typeface="Times New Roman" panose="02020603050405020304" pitchFamily="18" charset="0"/>
                <a:cs typeface="Times New Roman" panose="02020603050405020304" pitchFamily="18" charset="0"/>
              </a:rPr>
              <a:t>g</a:t>
            </a:r>
            <a:r>
              <a:rPr lang="en-US" sz="1400" dirty="0">
                <a:latin typeface="Times New Roman" panose="02020603050405020304" pitchFamily="18" charset="0"/>
                <a:cs typeface="Times New Roman" panose="02020603050405020304" pitchFamily="18" charset="0"/>
              </a:rPr>
              <a:t>/cm</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ea typeface="Tahoma" panose="020B0604030504040204" pitchFamily="34" charset="0"/>
                <a:cs typeface="Times New Roman" panose="02020603050405020304" pitchFamily="18" charset="0"/>
              </a:rPr>
              <a:t> </a:t>
            </a:r>
            <a:r>
              <a:rPr lang="fr-FR" sz="1400" baseline="30000" dirty="0" smtClean="0">
                <a:latin typeface="Times New Roman" panose="02020603050405020304" pitchFamily="18" charset="0"/>
                <a:ea typeface="Tahoma" panose="020B0604030504040204" pitchFamily="34" charset="0"/>
                <a:cs typeface="Times New Roman" panose="02020603050405020304" pitchFamily="18" charset="0"/>
              </a:rPr>
              <a:t>12</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C foils, which </a:t>
            </a:r>
            <a:r>
              <a:rPr lang="fr-FR" sz="1400" dirty="0">
                <a:latin typeface="Times New Roman" panose="02020603050405020304" pitchFamily="18" charset="0"/>
                <a:ea typeface="Tahoma" panose="020B0604030504040204" pitchFamily="34" charset="0"/>
                <a:cs typeface="Times New Roman" panose="02020603050405020304" pitchFamily="18" charset="0"/>
              </a:rPr>
              <a:t>are </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deposited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on</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to a </a:t>
            </a:r>
            <a:r>
              <a:rPr lang="en-US" altLang="zh-CN" sz="1400" b="1" dirty="0" smtClean="0">
                <a:latin typeface="Times New Roman" panose="02020603050405020304" pitchFamily="18" charset="0"/>
                <a:ea typeface="Tahoma" panose="020B0604030504040204" pitchFamily="34" charset="0"/>
                <a:cs typeface="Times New Roman" panose="02020603050405020304" pitchFamily="18" charset="0"/>
              </a:rPr>
              <a:t>glass</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 </a:t>
            </a:r>
            <a:r>
              <a:rPr lang="fr-FR" sz="1400" b="1" dirty="0" smtClean="0">
                <a:latin typeface="Times New Roman" panose="02020603050405020304" pitchFamily="18" charset="0"/>
                <a:ea typeface="Tahoma" panose="020B0604030504040204" pitchFamily="34" charset="0"/>
                <a:cs typeface="Times New Roman" panose="02020603050405020304" pitchFamily="18" charset="0"/>
              </a:rPr>
              <a:t>slide with </a:t>
            </a:r>
            <a:r>
              <a:rPr lang="en-US" sz="1400" b="1" dirty="0">
                <a:latin typeface="Times New Roman" panose="02020603050405020304" pitchFamily="18" charset="0"/>
                <a:ea typeface="Tahoma" panose="020B0604030504040204" pitchFamily="34" charset="0"/>
                <a:cs typeface="Times New Roman" panose="02020603050405020304" pitchFamily="18" charset="0"/>
              </a:rPr>
              <a:t>a parting agent between the</a:t>
            </a:r>
          </a:p>
          <a:p>
            <a:pPr algn="just"/>
            <a:r>
              <a:rPr lang="en-US" sz="1400" b="1" dirty="0">
                <a:latin typeface="Times New Roman" panose="02020603050405020304" pitchFamily="18" charset="0"/>
                <a:ea typeface="Tahoma" panose="020B0604030504040204" pitchFamily="34" charset="0"/>
                <a:cs typeface="Times New Roman" panose="02020603050405020304" pitchFamily="18" charset="0"/>
              </a:rPr>
              <a:t>glass and the </a:t>
            </a:r>
            <a:r>
              <a:rPr lang="en-US" sz="1400" b="1" dirty="0" smtClean="0">
                <a:latin typeface="Times New Roman" panose="02020603050405020304" pitchFamily="18" charset="0"/>
                <a:ea typeface="Tahoma" panose="020B0604030504040204" pitchFamily="34" charset="0"/>
                <a:cs typeface="Times New Roman" panose="02020603050405020304" pitchFamily="18" charset="0"/>
              </a:rPr>
              <a:t>film</a:t>
            </a:r>
            <a:r>
              <a:rPr lang="fr-FR" sz="1400" b="1" dirty="0" smtClean="0">
                <a:latin typeface="Times New Roman" panose="02020603050405020304" pitchFamily="18" charset="0"/>
                <a:ea typeface="Tahoma" panose="020B0604030504040204" pitchFamily="34" charset="0"/>
                <a:cs typeface="Times New Roman" panose="02020603050405020304" pitchFamily="18" charset="0"/>
              </a:rPr>
              <a:t>.</a:t>
            </a:r>
            <a:endParaRPr lang="fr-FR" sz="1400" b="1"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fr-FR" sz="1400" dirty="0">
                <a:latin typeface="Times New Roman" panose="02020603050405020304" pitchFamily="18" charset="0"/>
                <a:ea typeface="Tahoma" panose="020B0604030504040204" pitchFamily="34" charset="0"/>
                <a:cs typeface="Times New Roman" panose="02020603050405020304" pitchFamily="18" charset="0"/>
              </a:rPr>
              <a:t>2) </a:t>
            </a:r>
            <a:r>
              <a:rPr lang="fr-FR" sz="1400" b="1" dirty="0">
                <a:latin typeface="Times New Roman" panose="02020603050405020304" pitchFamily="18" charset="0"/>
                <a:ea typeface="Tahoma" panose="020B0604030504040204" pitchFamily="34" charset="0"/>
                <a:cs typeface="Times New Roman" panose="02020603050405020304" pitchFamily="18" charset="0"/>
              </a:rPr>
              <a:t>Implant</a:t>
            </a:r>
            <a:r>
              <a:rPr lang="fr-FR" sz="1400" dirty="0">
                <a:latin typeface="Times New Roman" panose="02020603050405020304" pitchFamily="18" charset="0"/>
                <a:ea typeface="Tahoma" panose="020B0604030504040204" pitchFamily="34" charset="0"/>
                <a:cs typeface="Times New Roman" panose="02020603050405020304" pitchFamily="18" charset="0"/>
              </a:rPr>
              <a:t> </a:t>
            </a:r>
            <a:r>
              <a:rPr lang="fr-FR" sz="1400" baseline="30000" dirty="0">
                <a:latin typeface="Times New Roman" panose="02020603050405020304" pitchFamily="18" charset="0"/>
                <a:ea typeface="Tahoma" panose="020B0604030504040204" pitchFamily="34" charset="0"/>
                <a:cs typeface="Times New Roman" panose="02020603050405020304" pitchFamily="18" charset="0"/>
              </a:rPr>
              <a:t>32</a:t>
            </a:r>
            <a:r>
              <a:rPr lang="fr-FR" sz="1400" dirty="0">
                <a:latin typeface="Times New Roman" panose="02020603050405020304" pitchFamily="18" charset="0"/>
                <a:ea typeface="Tahoma" panose="020B0604030504040204" pitchFamily="34" charset="0"/>
                <a:cs typeface="Times New Roman" panose="02020603050405020304" pitchFamily="18" charset="0"/>
              </a:rPr>
              <a:t>S</a:t>
            </a:r>
            <a:r>
              <a:rPr lang="fr-FR"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fr-FR" sz="1400" dirty="0">
                <a:latin typeface="Times New Roman" panose="02020603050405020304" pitchFamily="18" charset="0"/>
                <a:ea typeface="Tahoma" panose="020B0604030504040204" pitchFamily="34" charset="0"/>
                <a:cs typeface="Times New Roman" panose="02020603050405020304" pitchFamily="18" charset="0"/>
              </a:rPr>
              <a:t> beam ions into </a:t>
            </a:r>
            <a:r>
              <a:rPr lang="fr-FR" sz="1400" baseline="30000" dirty="0">
                <a:latin typeface="Times New Roman" panose="02020603050405020304" pitchFamily="18" charset="0"/>
                <a:ea typeface="Tahoma" panose="020B0604030504040204" pitchFamily="34" charset="0"/>
                <a:cs typeface="Times New Roman" panose="02020603050405020304" pitchFamily="18" charset="0"/>
              </a:rPr>
              <a:t>12</a:t>
            </a:r>
            <a:r>
              <a:rPr lang="fr-FR" sz="1400" dirty="0">
                <a:latin typeface="Times New Roman" panose="02020603050405020304" pitchFamily="18" charset="0"/>
                <a:ea typeface="Tahoma" panose="020B0604030504040204" pitchFamily="34" charset="0"/>
                <a:cs typeface="Times New Roman" panose="02020603050405020304" pitchFamily="18" charset="0"/>
              </a:rPr>
              <a:t>C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foil while </a:t>
            </a:r>
            <a:r>
              <a:rPr lang="fr-FR" sz="1400" b="1" dirty="0" smtClean="0">
                <a:latin typeface="Times New Roman" panose="02020603050405020304" pitchFamily="18" charset="0"/>
                <a:ea typeface="Tahoma" panose="020B0604030504040204" pitchFamily="34" charset="0"/>
                <a:cs typeface="Times New Roman" panose="02020603050405020304" pitchFamily="18" charset="0"/>
              </a:rPr>
              <a:t>still mounted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on the glass slide with </a:t>
            </a:r>
            <a:r>
              <a:rPr lang="fr-FR" sz="1400" dirty="0">
                <a:latin typeface="Times New Roman" panose="02020603050405020304" pitchFamily="18" charset="0"/>
                <a:ea typeface="Tahoma" panose="020B0604030504040204" pitchFamily="34" charset="0"/>
                <a:cs typeface="Times New Roman" panose="02020603050405020304" pitchFamily="18" charset="0"/>
              </a:rPr>
              <a:t>a large intensity and the time required has been reduced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significantly.</a:t>
            </a:r>
          </a:p>
          <a:p>
            <a:pPr algn="just"/>
            <a:r>
              <a:rPr lang="fr-FR" sz="1400" dirty="0" smtClean="0">
                <a:latin typeface="Times New Roman" panose="02020603050405020304" pitchFamily="18" charset="0"/>
                <a:ea typeface="Tahoma" panose="020B0604030504040204" pitchFamily="34" charset="0"/>
                <a:cs typeface="Times New Roman" panose="02020603050405020304" pitchFamily="18" charset="0"/>
              </a:rPr>
              <a:t>3) </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shipment to MSU</a:t>
            </a:r>
          </a:p>
          <a:p>
            <a:pPr algn="just"/>
            <a:r>
              <a:rPr lang="en-US" sz="1400" dirty="0" smtClean="0">
                <a:latin typeface="Times New Roman" panose="02020603050405020304" pitchFamily="18" charset="0"/>
                <a:ea typeface="Tahoma" panose="020B0604030504040204" pitchFamily="34" charset="0"/>
                <a:cs typeface="Times New Roman" panose="02020603050405020304" pitchFamily="18" charset="0"/>
              </a:rPr>
              <a:t>4) Carry the target with me to Munich. </a:t>
            </a:r>
            <a:r>
              <a:rPr lang="en-US" sz="1400" dirty="0">
                <a:latin typeface="Times New Roman" panose="02020603050405020304" pitchFamily="18" charset="0"/>
                <a:ea typeface="Tahoma" panose="020B0604030504040204" pitchFamily="34" charset="0"/>
                <a:cs typeface="Times New Roman" panose="02020603050405020304" pitchFamily="18" charset="0"/>
              </a:rPr>
              <a:t>Contact Dominik Seiler </a:t>
            </a:r>
            <a:r>
              <a:rPr lang="en-US" sz="1400" dirty="0" smtClean="0">
                <a:latin typeface="Times New Roman" panose="02020603050405020304" pitchFamily="18" charset="0"/>
                <a:ea typeface="Tahoma" panose="020B0604030504040204" pitchFamily="34" charset="0"/>
                <a:cs typeface="Times New Roman" panose="02020603050405020304" pitchFamily="18" charset="0"/>
              </a:rPr>
              <a:t>to do step 5)</a:t>
            </a:r>
            <a:endParaRPr lang="fr-FR" sz="1400"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fr-FR" sz="1400" dirty="0" smtClean="0">
                <a:latin typeface="Times New Roman" panose="02020603050405020304" pitchFamily="18" charset="0"/>
                <a:ea typeface="Tahoma" panose="020B0604030504040204" pitchFamily="34" charset="0"/>
                <a:cs typeface="Times New Roman" panose="02020603050405020304" pitchFamily="18" charset="0"/>
              </a:rPr>
              <a:t>5) </a:t>
            </a:r>
            <a:r>
              <a:rPr lang="fr-FR" sz="1400" dirty="0">
                <a:latin typeface="Times New Roman" panose="02020603050405020304" pitchFamily="18" charset="0"/>
                <a:ea typeface="Tahoma" panose="020B0604030504040204" pitchFamily="34" charset="0"/>
                <a:cs typeface="Times New Roman" panose="02020603050405020304" pitchFamily="18" charset="0"/>
              </a:rPr>
              <a:t>The </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implanted </a:t>
            </a:r>
            <a:r>
              <a:rPr lang="fr-FR" sz="1400" baseline="30000" dirty="0" smtClean="0">
                <a:latin typeface="Times New Roman" panose="02020603050405020304" pitchFamily="18" charset="0"/>
                <a:ea typeface="Tahoma" panose="020B0604030504040204" pitchFamily="34" charset="0"/>
                <a:cs typeface="Times New Roman" panose="02020603050405020304" pitchFamily="18" charset="0"/>
              </a:rPr>
              <a:t>12</a:t>
            </a:r>
            <a:r>
              <a:rPr lang="fr-FR" sz="1400" dirty="0" smtClean="0">
                <a:latin typeface="Times New Roman" panose="02020603050405020304" pitchFamily="18" charset="0"/>
                <a:ea typeface="Tahoma" panose="020B0604030504040204" pitchFamily="34" charset="0"/>
                <a:cs typeface="Times New Roman" panose="02020603050405020304" pitchFamily="18" charset="0"/>
              </a:rPr>
              <a:t>C foils </a:t>
            </a:r>
            <a:r>
              <a:rPr lang="fr-FR" sz="1400" dirty="0">
                <a:latin typeface="Times New Roman" panose="02020603050405020304" pitchFamily="18" charset="0"/>
                <a:ea typeface="Tahoma" panose="020B0604030504040204" pitchFamily="34" charset="0"/>
                <a:cs typeface="Times New Roman" panose="02020603050405020304" pitchFamily="18" charset="0"/>
              </a:rPr>
              <a:t>were </a:t>
            </a:r>
            <a:r>
              <a:rPr lang="fr-FR" sz="1400" b="1" dirty="0">
                <a:latin typeface="Times New Roman" panose="02020603050405020304" pitchFamily="18" charset="0"/>
                <a:ea typeface="Tahoma" panose="020B0604030504040204" pitchFamily="34" charset="0"/>
                <a:cs typeface="Times New Roman" panose="02020603050405020304" pitchFamily="18" charset="0"/>
              </a:rPr>
              <a:t>float</a:t>
            </a:r>
            <a:r>
              <a:rPr lang="fr-FR" sz="14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400" b="1" dirty="0" smtClean="0">
                <a:latin typeface="Times New Roman" panose="02020603050405020304" pitchFamily="18" charset="0"/>
                <a:ea typeface="Tahoma" panose="020B0604030504040204" pitchFamily="34" charset="0"/>
                <a:cs typeface="Times New Roman" panose="02020603050405020304" pitchFamily="18" charset="0"/>
              </a:rPr>
              <a:t>off</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 the </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glass </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substrate in </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distilled water and subsequently </a:t>
            </a:r>
            <a:r>
              <a:rPr lang="en-US" altLang="zh-CN" sz="1400" b="1" dirty="0">
                <a:latin typeface="Times New Roman" panose="02020603050405020304" pitchFamily="18" charset="0"/>
                <a:ea typeface="Tahoma" panose="020B0604030504040204" pitchFamily="34" charset="0"/>
                <a:cs typeface="Times New Roman" panose="02020603050405020304" pitchFamily="18" charset="0"/>
              </a:rPr>
              <a:t>mounted</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 on metallic frame target </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holders.</a:t>
            </a:r>
          </a:p>
          <a:p>
            <a:pPr algn="just"/>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6) Then we have an ion-implanted </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32</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S targets for </a:t>
            </a:r>
            <a:r>
              <a:rPr lang="en-US" altLang="zh-CN" sz="1400" dirty="0" smtClean="0">
                <a:latin typeface="Times New Roman" panose="02020603050405020304" pitchFamily="18" charset="0"/>
                <a:ea typeface="Tahoma" panose="020B0604030504040204" pitchFamily="34" charset="0"/>
                <a:cs typeface="Times New Roman" panose="02020603050405020304" pitchFamily="18" charset="0"/>
              </a:rPr>
              <a:t>measurements.</a:t>
            </a:r>
          </a:p>
        </p:txBody>
      </p:sp>
    </p:spTree>
    <p:extLst>
      <p:ext uri="{BB962C8B-B14F-4D97-AF65-F5344CB8AC3E}">
        <p14:creationId xmlns:p14="http://schemas.microsoft.com/office/powerpoint/2010/main" val="3925692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7712" y="0"/>
            <a:ext cx="4586288" cy="611505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357813" cy="4018360"/>
          </a:xfrm>
          <a:prstGeom prst="rect">
            <a:avLst/>
          </a:prstGeom>
        </p:spPr>
      </p:pic>
      <p:sp>
        <p:nvSpPr>
          <p:cNvPr id="6" name="文本框 5"/>
          <p:cNvSpPr txBox="1"/>
          <p:nvPr/>
        </p:nvSpPr>
        <p:spPr>
          <a:xfrm>
            <a:off x="-1" y="4143374"/>
            <a:ext cx="4557713" cy="1754326"/>
          </a:xfrm>
          <a:prstGeom prst="rect">
            <a:avLst/>
          </a:prstGeom>
          <a:noFill/>
        </p:spPr>
        <p:txBody>
          <a:bodyPr wrap="square" rtlCol="0">
            <a:spAutoFit/>
          </a:bodyPr>
          <a:lstStyle/>
          <a:p>
            <a:r>
              <a:rPr lang="en-US" dirty="0" smtClean="0"/>
              <a:t>Contact Dominic Seiler to </a:t>
            </a:r>
            <a:r>
              <a:rPr lang="en-US" dirty="0"/>
              <a:t>float the foil onto a target </a:t>
            </a:r>
            <a:r>
              <a:rPr lang="en-US" dirty="0" smtClean="0"/>
              <a:t>frame</a:t>
            </a:r>
          </a:p>
          <a:p>
            <a:endParaRPr lang="en-US" dirty="0" smtClean="0"/>
          </a:p>
          <a:p>
            <a:r>
              <a:rPr lang="en-US" baseline="30000" dirty="0" smtClean="0"/>
              <a:t>12</a:t>
            </a:r>
            <a:r>
              <a:rPr lang="en-US" dirty="0" smtClean="0"/>
              <a:t>C foils should be floated </a:t>
            </a:r>
            <a:r>
              <a:rPr lang="en-US" dirty="0"/>
              <a:t>off the </a:t>
            </a:r>
            <a:r>
              <a:rPr lang="en-US" dirty="0" smtClean="0"/>
              <a:t>glass substrate </a:t>
            </a:r>
            <a:r>
              <a:rPr lang="en-US" dirty="0"/>
              <a:t>and mounted on suitable metallic frames in a </a:t>
            </a:r>
            <a:r>
              <a:rPr lang="en-US" dirty="0" smtClean="0"/>
              <a:t>self-supporting </a:t>
            </a:r>
            <a:r>
              <a:rPr lang="en-US" dirty="0"/>
              <a:t>configuration. </a:t>
            </a:r>
          </a:p>
        </p:txBody>
      </p:sp>
    </p:spTree>
    <p:extLst>
      <p:ext uri="{BB962C8B-B14F-4D97-AF65-F5344CB8AC3E}">
        <p14:creationId xmlns:p14="http://schemas.microsoft.com/office/powerpoint/2010/main" val="3236691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536985" cy="2481943"/>
          </a:xfrm>
          <a:prstGeom prst="rect">
            <a:avLst/>
          </a:prstGeom>
        </p:spPr>
      </p:pic>
      <p:pic>
        <p:nvPicPr>
          <p:cNvPr id="3" name="图片 2"/>
          <p:cNvPicPr>
            <a:picLocks noChangeAspect="1"/>
          </p:cNvPicPr>
          <p:nvPr/>
        </p:nvPicPr>
        <p:blipFill>
          <a:blip r:embed="rId3"/>
          <a:stretch>
            <a:fillRect/>
          </a:stretch>
        </p:blipFill>
        <p:spPr>
          <a:xfrm>
            <a:off x="3536986" y="0"/>
            <a:ext cx="4025350" cy="2491317"/>
          </a:xfrm>
          <a:prstGeom prst="rect">
            <a:avLst/>
          </a:prstGeom>
        </p:spPr>
      </p:pic>
    </p:spTree>
    <p:extLst>
      <p:ext uri="{BB962C8B-B14F-4D97-AF65-F5344CB8AC3E}">
        <p14:creationId xmlns:p14="http://schemas.microsoft.com/office/powerpoint/2010/main" val="2624228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6186647"/>
          </a:xfrm>
          <a:prstGeom prst="rect">
            <a:avLst/>
          </a:prstGeom>
        </p:spPr>
      </p:pic>
    </p:spTree>
    <p:extLst>
      <p:ext uri="{BB962C8B-B14F-4D97-AF65-F5344CB8AC3E}">
        <p14:creationId xmlns:p14="http://schemas.microsoft.com/office/powerpoint/2010/main" val="2088223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19656</TotalTime>
  <Words>3234</Words>
  <Application>Microsoft Office PowerPoint</Application>
  <PresentationFormat>全屏显示(4:3)</PresentationFormat>
  <Paragraphs>523</Paragraphs>
  <Slides>53</Slides>
  <Notes>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53</vt:i4>
      </vt:variant>
    </vt:vector>
  </HeadingPairs>
  <TitlesOfParts>
    <vt:vector size="61" baseType="lpstr">
      <vt:lpstr>宋体</vt:lpstr>
      <vt:lpstr>Arial</vt:lpstr>
      <vt:lpstr>Calibri</vt:lpstr>
      <vt:lpstr>Calibri Light</vt:lpstr>
      <vt:lpstr>Symbol</vt:lpstr>
      <vt:lpstr>Tahoma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 lijie</dc:creator>
  <cp:lastModifiedBy>sun lijie</cp:lastModifiedBy>
  <cp:revision>203</cp:revision>
  <dcterms:created xsi:type="dcterms:W3CDTF">2019-03-22T16:48:06Z</dcterms:created>
  <dcterms:modified xsi:type="dcterms:W3CDTF">2020-03-24T01:46:31Z</dcterms:modified>
</cp:coreProperties>
</file>